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64" r:id="rId2"/>
    <p:sldId id="256" r:id="rId3"/>
    <p:sldId id="263" r:id="rId4"/>
    <p:sldId id="258" r:id="rId5"/>
    <p:sldId id="265" r:id="rId6"/>
    <p:sldId id="269" r:id="rId7"/>
    <p:sldId id="272" r:id="rId8"/>
    <p:sldId id="273" r:id="rId9"/>
    <p:sldId id="274" r:id="rId10"/>
    <p:sldId id="262" r:id="rId11"/>
    <p:sldId id="270" r:id="rId12"/>
    <p:sldId id="271" r:id="rId13"/>
    <p:sldId id="275" r:id="rId14"/>
    <p:sldId id="277" r:id="rId15"/>
    <p:sldId id="289" r:id="rId16"/>
    <p:sldId id="278" r:id="rId17"/>
    <p:sldId id="279" r:id="rId18"/>
    <p:sldId id="280" r:id="rId19"/>
    <p:sldId id="281" r:id="rId20"/>
    <p:sldId id="282" r:id="rId21"/>
    <p:sldId id="283" r:id="rId22"/>
    <p:sldId id="284" r:id="rId23"/>
    <p:sldId id="285" r:id="rId24"/>
    <p:sldId id="286" r:id="rId25"/>
    <p:sldId id="287" r:id="rId26"/>
    <p:sldId id="288" r:id="rId2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dmin\Downloads\lycee\r&#233;ponse%20capteur%20stag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FR"/>
  <c:chart>
    <c:title>
      <c:tx>
        <c:rich>
          <a:bodyPr/>
          <a:lstStyle/>
          <a:p>
            <a:pPr>
              <a:defRPr/>
            </a:pPr>
            <a:r>
              <a:rPr lang="en-US"/>
              <a:t>Courbe d'étalonnage R=f(E)</a:t>
            </a:r>
          </a:p>
        </c:rich>
      </c:tx>
      <c:layout/>
    </c:title>
    <c:plotArea>
      <c:layout>
        <c:manualLayout>
          <c:layoutTarget val="inner"/>
          <c:xMode val="edge"/>
          <c:yMode val="edge"/>
          <c:x val="0.10789559414520956"/>
          <c:y val="5.2598283603786239E-2"/>
          <c:w val="0.86602381212953139"/>
          <c:h val="0.78173628085439351"/>
        </c:manualLayout>
      </c:layout>
      <c:scatterChart>
        <c:scatterStyle val="lineMarker"/>
        <c:ser>
          <c:idx val="0"/>
          <c:order val="0"/>
          <c:spPr>
            <a:ln w="28575">
              <a:noFill/>
            </a:ln>
          </c:spPr>
          <c:trendline>
            <c:trendlineType val="power"/>
          </c:trendline>
          <c:xVal>
            <c:numRef>
              <c:f>Feuil1!$D$4:$D$15</c:f>
              <c:numCache>
                <c:formatCode>General</c:formatCode>
                <c:ptCount val="12"/>
                <c:pt idx="0">
                  <c:v>4500</c:v>
                </c:pt>
                <c:pt idx="1">
                  <c:v>3060</c:v>
                </c:pt>
                <c:pt idx="2">
                  <c:v>2390</c:v>
                </c:pt>
                <c:pt idx="3">
                  <c:v>1300</c:v>
                </c:pt>
                <c:pt idx="4">
                  <c:v>880</c:v>
                </c:pt>
                <c:pt idx="5">
                  <c:v>590</c:v>
                </c:pt>
                <c:pt idx="6">
                  <c:v>120</c:v>
                </c:pt>
                <c:pt idx="7">
                  <c:v>3620</c:v>
                </c:pt>
                <c:pt idx="8">
                  <c:v>1810</c:v>
                </c:pt>
                <c:pt idx="9">
                  <c:v>300</c:v>
                </c:pt>
                <c:pt idx="10">
                  <c:v>250</c:v>
                </c:pt>
                <c:pt idx="11">
                  <c:v>160</c:v>
                </c:pt>
              </c:numCache>
            </c:numRef>
          </c:xVal>
          <c:yVal>
            <c:numRef>
              <c:f>Feuil1!$E$4:$E$15</c:f>
              <c:numCache>
                <c:formatCode>General</c:formatCode>
                <c:ptCount val="12"/>
                <c:pt idx="0">
                  <c:v>196</c:v>
                </c:pt>
                <c:pt idx="1">
                  <c:v>250</c:v>
                </c:pt>
                <c:pt idx="2">
                  <c:v>294</c:v>
                </c:pt>
                <c:pt idx="3">
                  <c:v>432</c:v>
                </c:pt>
                <c:pt idx="4">
                  <c:v>556</c:v>
                </c:pt>
                <c:pt idx="5">
                  <c:v>745</c:v>
                </c:pt>
                <c:pt idx="6">
                  <c:v>2260</c:v>
                </c:pt>
                <c:pt idx="7">
                  <c:v>226</c:v>
                </c:pt>
                <c:pt idx="8">
                  <c:v>350</c:v>
                </c:pt>
                <c:pt idx="9">
                  <c:v>1220</c:v>
                </c:pt>
                <c:pt idx="10">
                  <c:v>1350</c:v>
                </c:pt>
                <c:pt idx="11">
                  <c:v>1870</c:v>
                </c:pt>
              </c:numCache>
            </c:numRef>
          </c:yVal>
        </c:ser>
        <c:axId val="60972032"/>
        <c:axId val="61211776"/>
      </c:scatterChart>
      <c:valAx>
        <c:axId val="60972032"/>
        <c:scaling>
          <c:orientation val="minMax"/>
        </c:scaling>
        <c:axPos val="b"/>
        <c:minorGridlines/>
        <c:title>
          <c:tx>
            <c:rich>
              <a:bodyPr/>
              <a:lstStyle/>
              <a:p>
                <a:pPr>
                  <a:defRPr/>
                </a:pPr>
                <a:r>
                  <a:rPr lang="fr-FR"/>
                  <a:t>Eclairement E en lux</a:t>
                </a:r>
              </a:p>
            </c:rich>
          </c:tx>
          <c:layout/>
        </c:title>
        <c:numFmt formatCode="General" sourceLinked="1"/>
        <c:tickLblPos val="nextTo"/>
        <c:crossAx val="61211776"/>
        <c:crosses val="autoZero"/>
        <c:crossBetween val="midCat"/>
      </c:valAx>
      <c:valAx>
        <c:axId val="61211776"/>
        <c:scaling>
          <c:orientation val="minMax"/>
        </c:scaling>
        <c:axPos val="l"/>
        <c:minorGridlines/>
        <c:title>
          <c:tx>
            <c:rich>
              <a:bodyPr rot="-5400000" vert="horz"/>
              <a:lstStyle/>
              <a:p>
                <a:pPr>
                  <a:defRPr/>
                </a:pPr>
                <a:r>
                  <a:rPr lang="en-US"/>
                  <a:t>Résistance de la LDR en Ohms</a:t>
                </a:r>
              </a:p>
            </c:rich>
          </c:tx>
          <c:layout/>
        </c:title>
        <c:numFmt formatCode="General" sourceLinked="1"/>
        <c:tickLblPos val="nextTo"/>
        <c:crossAx val="60972032"/>
        <c:crosses val="autoZero"/>
        <c:crossBetween val="midCat"/>
      </c:valAx>
    </c:plotArea>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6349CF-215D-4E2B-98AA-CF7B16E0BA73}" type="datetimeFigureOut">
              <a:rPr lang="fr-FR" smtClean="0"/>
              <a:pPr/>
              <a:t>05/04/2018</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1160C4-A355-4CE5-BAD1-CFF22D9AB580}" type="slidenum">
              <a:rPr lang="fr-FR" smtClean="0"/>
              <a:pPr/>
              <a:t>‹N°›</a:t>
            </a:fld>
            <a:endParaRPr lang="fr-FR"/>
          </a:p>
        </p:txBody>
      </p:sp>
    </p:spTree>
    <p:extLst>
      <p:ext uri="{BB962C8B-B14F-4D97-AF65-F5344CB8AC3E}">
        <p14:creationId xmlns="" xmlns:p14="http://schemas.microsoft.com/office/powerpoint/2010/main" val="19591890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3315" name="Espace réservé des commentaires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fr-FR" altLang="fr-FR" smtClean="0">
              <a:ea typeface="ＭＳ Ｐゴシック" pitchFamily="34" charset="-128"/>
            </a:endParaRPr>
          </a:p>
        </p:txBody>
      </p:sp>
      <p:sp>
        <p:nvSpPr>
          <p:cNvPr id="13316" name="Espace réservé du numéro de diapositive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fld id="{5CD49F4B-00C7-40AF-A1F5-D1A32143CD37}" type="slidenum">
              <a:rPr lang="fr-FR" altLang="fr-FR" smtClean="0"/>
              <a:pPr/>
              <a:t>1</a:t>
            </a:fld>
            <a:endParaRPr lang="fr-FR" altLang="fr-FR" smtClean="0"/>
          </a:p>
        </p:txBody>
      </p:sp>
      <p:sp>
        <p:nvSpPr>
          <p:cNvPr id="13317" name="Espace réservé du pied de page 1"/>
          <p:cNvSpPr>
            <a:spLocks noGrp="1"/>
          </p:cNvSpPr>
          <p:nvPr>
            <p:ph type="ftr" sz="quarter" idx="4"/>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r>
              <a:rPr lang="fr-FR" altLang="fr-FR" smtClean="0"/>
              <a:t>stage SPH_01.A  Octobre_Novembre 2017</a:t>
            </a:r>
          </a:p>
        </p:txBody>
      </p:sp>
    </p:spTree>
    <p:extLst>
      <p:ext uri="{BB962C8B-B14F-4D97-AF65-F5344CB8AC3E}">
        <p14:creationId xmlns="" xmlns:p14="http://schemas.microsoft.com/office/powerpoint/2010/main" val="19710644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B1160C4-A355-4CE5-BAD1-CFF22D9AB580}" type="slidenum">
              <a:rPr lang="fr-FR" smtClean="0"/>
              <a:pPr/>
              <a:t>6</a:t>
            </a:fld>
            <a:endParaRPr lang="fr-FR"/>
          </a:p>
        </p:txBody>
      </p:sp>
    </p:spTree>
    <p:extLst>
      <p:ext uri="{BB962C8B-B14F-4D97-AF65-F5344CB8AC3E}">
        <p14:creationId xmlns="" xmlns:p14="http://schemas.microsoft.com/office/powerpoint/2010/main" val="1782087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B1160C4-A355-4CE5-BAD1-CFF22D9AB580}" type="slidenum">
              <a:rPr lang="fr-FR" smtClean="0"/>
              <a:pPr/>
              <a:t>7</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EF3982DD-D729-4530-AD44-B8863E0DA7B0}" type="datetime1">
              <a:rPr lang="fr-FR" smtClean="0"/>
              <a:pPr/>
              <a:t>05/04/2018</a:t>
            </a:fld>
            <a:endParaRPr lang="fr-FR"/>
          </a:p>
        </p:txBody>
      </p:sp>
      <p:sp>
        <p:nvSpPr>
          <p:cNvPr id="5" name="Espace réservé du pied de page 4"/>
          <p:cNvSpPr>
            <a:spLocks noGrp="1"/>
          </p:cNvSpPr>
          <p:nvPr>
            <p:ph type="ftr" sz="quarter" idx="11"/>
          </p:nvPr>
        </p:nvSpPr>
        <p:spPr/>
        <p:txBody>
          <a:bodyPr/>
          <a:lstStyle/>
          <a:p>
            <a:r>
              <a:rPr lang="fr-FR" smtClean="0"/>
              <a:t>STAGE SPH_07_A</a:t>
            </a:r>
            <a:endParaRPr lang="fr-FR"/>
          </a:p>
        </p:txBody>
      </p:sp>
      <p:sp>
        <p:nvSpPr>
          <p:cNvPr id="6" name="Espace réservé du numéro de diapositive 5"/>
          <p:cNvSpPr>
            <a:spLocks noGrp="1"/>
          </p:cNvSpPr>
          <p:nvPr>
            <p:ph type="sldNum" sz="quarter" idx="12"/>
          </p:nvPr>
        </p:nvSpPr>
        <p:spPr/>
        <p:txBody>
          <a:bodyPr/>
          <a:lstStyle/>
          <a:p>
            <a:fld id="{542D3055-4FDE-4CA2-A356-77CAD0A3EB4C}" type="slidenum">
              <a:rPr lang="fr-FR" smtClean="0"/>
              <a:pPr/>
              <a:t>‹N°›</a:t>
            </a:fld>
            <a:endParaRPr lang="fr-FR"/>
          </a:p>
        </p:txBody>
      </p:sp>
    </p:spTree>
    <p:extLst>
      <p:ext uri="{BB962C8B-B14F-4D97-AF65-F5344CB8AC3E}">
        <p14:creationId xmlns="" xmlns:p14="http://schemas.microsoft.com/office/powerpoint/2010/main" val="26508450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0EE56B9-BDF4-4449-B36A-DD0EC8ED4B9C}" type="datetime1">
              <a:rPr lang="fr-FR" smtClean="0"/>
              <a:pPr/>
              <a:t>05/04/2018</a:t>
            </a:fld>
            <a:endParaRPr lang="fr-FR"/>
          </a:p>
        </p:txBody>
      </p:sp>
      <p:sp>
        <p:nvSpPr>
          <p:cNvPr id="5" name="Espace réservé du pied de page 4"/>
          <p:cNvSpPr>
            <a:spLocks noGrp="1"/>
          </p:cNvSpPr>
          <p:nvPr>
            <p:ph type="ftr" sz="quarter" idx="11"/>
          </p:nvPr>
        </p:nvSpPr>
        <p:spPr/>
        <p:txBody>
          <a:bodyPr/>
          <a:lstStyle/>
          <a:p>
            <a:r>
              <a:rPr lang="fr-FR" smtClean="0"/>
              <a:t>STAGE SPH_07_A</a:t>
            </a:r>
            <a:endParaRPr lang="fr-FR"/>
          </a:p>
        </p:txBody>
      </p:sp>
      <p:sp>
        <p:nvSpPr>
          <p:cNvPr id="6" name="Espace réservé du numéro de diapositive 5"/>
          <p:cNvSpPr>
            <a:spLocks noGrp="1"/>
          </p:cNvSpPr>
          <p:nvPr>
            <p:ph type="sldNum" sz="quarter" idx="12"/>
          </p:nvPr>
        </p:nvSpPr>
        <p:spPr/>
        <p:txBody>
          <a:bodyPr/>
          <a:lstStyle/>
          <a:p>
            <a:fld id="{542D3055-4FDE-4CA2-A356-77CAD0A3EB4C}" type="slidenum">
              <a:rPr lang="fr-FR" smtClean="0"/>
              <a:pPr/>
              <a:t>‹N°›</a:t>
            </a:fld>
            <a:endParaRPr lang="fr-FR"/>
          </a:p>
        </p:txBody>
      </p:sp>
    </p:spTree>
    <p:extLst>
      <p:ext uri="{BB962C8B-B14F-4D97-AF65-F5344CB8AC3E}">
        <p14:creationId xmlns="" xmlns:p14="http://schemas.microsoft.com/office/powerpoint/2010/main" val="40441568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0323506-8892-494E-B7AE-AAAEF4F4CF1B}" type="datetime1">
              <a:rPr lang="fr-FR" smtClean="0"/>
              <a:pPr/>
              <a:t>05/04/2018</a:t>
            </a:fld>
            <a:endParaRPr lang="fr-FR"/>
          </a:p>
        </p:txBody>
      </p:sp>
      <p:sp>
        <p:nvSpPr>
          <p:cNvPr id="5" name="Espace réservé du pied de page 4"/>
          <p:cNvSpPr>
            <a:spLocks noGrp="1"/>
          </p:cNvSpPr>
          <p:nvPr>
            <p:ph type="ftr" sz="quarter" idx="11"/>
          </p:nvPr>
        </p:nvSpPr>
        <p:spPr/>
        <p:txBody>
          <a:bodyPr/>
          <a:lstStyle/>
          <a:p>
            <a:r>
              <a:rPr lang="fr-FR" smtClean="0"/>
              <a:t>STAGE SPH_07_A</a:t>
            </a:r>
            <a:endParaRPr lang="fr-FR"/>
          </a:p>
        </p:txBody>
      </p:sp>
      <p:sp>
        <p:nvSpPr>
          <p:cNvPr id="6" name="Espace réservé du numéro de diapositive 5"/>
          <p:cNvSpPr>
            <a:spLocks noGrp="1"/>
          </p:cNvSpPr>
          <p:nvPr>
            <p:ph type="sldNum" sz="quarter" idx="12"/>
          </p:nvPr>
        </p:nvSpPr>
        <p:spPr/>
        <p:txBody>
          <a:bodyPr/>
          <a:lstStyle/>
          <a:p>
            <a:fld id="{542D3055-4FDE-4CA2-A356-77CAD0A3EB4C}" type="slidenum">
              <a:rPr lang="fr-FR" smtClean="0"/>
              <a:pPr/>
              <a:t>‹N°›</a:t>
            </a:fld>
            <a:endParaRPr lang="fr-FR"/>
          </a:p>
        </p:txBody>
      </p:sp>
    </p:spTree>
    <p:extLst>
      <p:ext uri="{BB962C8B-B14F-4D97-AF65-F5344CB8AC3E}">
        <p14:creationId xmlns="" xmlns:p14="http://schemas.microsoft.com/office/powerpoint/2010/main" val="3788304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4F089BB-763C-4CC8-9CAB-5FF5A06413F0}" type="datetime1">
              <a:rPr lang="fr-FR" smtClean="0"/>
              <a:pPr/>
              <a:t>05/04/2018</a:t>
            </a:fld>
            <a:endParaRPr lang="fr-FR"/>
          </a:p>
        </p:txBody>
      </p:sp>
      <p:sp>
        <p:nvSpPr>
          <p:cNvPr id="5" name="Espace réservé du pied de page 4"/>
          <p:cNvSpPr>
            <a:spLocks noGrp="1"/>
          </p:cNvSpPr>
          <p:nvPr>
            <p:ph type="ftr" sz="quarter" idx="11"/>
          </p:nvPr>
        </p:nvSpPr>
        <p:spPr/>
        <p:txBody>
          <a:bodyPr/>
          <a:lstStyle/>
          <a:p>
            <a:r>
              <a:rPr lang="fr-FR" smtClean="0"/>
              <a:t>STAGE SPH_07_A</a:t>
            </a:r>
            <a:endParaRPr lang="fr-FR"/>
          </a:p>
        </p:txBody>
      </p:sp>
      <p:sp>
        <p:nvSpPr>
          <p:cNvPr id="6" name="Espace réservé du numéro de diapositive 5"/>
          <p:cNvSpPr>
            <a:spLocks noGrp="1"/>
          </p:cNvSpPr>
          <p:nvPr>
            <p:ph type="sldNum" sz="quarter" idx="12"/>
          </p:nvPr>
        </p:nvSpPr>
        <p:spPr/>
        <p:txBody>
          <a:bodyPr/>
          <a:lstStyle/>
          <a:p>
            <a:fld id="{542D3055-4FDE-4CA2-A356-77CAD0A3EB4C}" type="slidenum">
              <a:rPr lang="fr-FR" smtClean="0"/>
              <a:pPr/>
              <a:t>‹N°›</a:t>
            </a:fld>
            <a:endParaRPr lang="fr-FR"/>
          </a:p>
        </p:txBody>
      </p:sp>
    </p:spTree>
    <p:extLst>
      <p:ext uri="{BB962C8B-B14F-4D97-AF65-F5344CB8AC3E}">
        <p14:creationId xmlns="" xmlns:p14="http://schemas.microsoft.com/office/powerpoint/2010/main" val="3595563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346DE4D4-53CD-46E3-831C-DCD65AC7E7E8}" type="datetime1">
              <a:rPr lang="fr-FR" smtClean="0"/>
              <a:pPr/>
              <a:t>05/04/2018</a:t>
            </a:fld>
            <a:endParaRPr lang="fr-FR"/>
          </a:p>
        </p:txBody>
      </p:sp>
      <p:sp>
        <p:nvSpPr>
          <p:cNvPr id="5" name="Espace réservé du pied de page 4"/>
          <p:cNvSpPr>
            <a:spLocks noGrp="1"/>
          </p:cNvSpPr>
          <p:nvPr>
            <p:ph type="ftr" sz="quarter" idx="11"/>
          </p:nvPr>
        </p:nvSpPr>
        <p:spPr/>
        <p:txBody>
          <a:bodyPr/>
          <a:lstStyle/>
          <a:p>
            <a:r>
              <a:rPr lang="fr-FR" smtClean="0"/>
              <a:t>STAGE SPH_07_A</a:t>
            </a:r>
            <a:endParaRPr lang="fr-FR"/>
          </a:p>
        </p:txBody>
      </p:sp>
      <p:sp>
        <p:nvSpPr>
          <p:cNvPr id="6" name="Espace réservé du numéro de diapositive 5"/>
          <p:cNvSpPr>
            <a:spLocks noGrp="1"/>
          </p:cNvSpPr>
          <p:nvPr>
            <p:ph type="sldNum" sz="quarter" idx="12"/>
          </p:nvPr>
        </p:nvSpPr>
        <p:spPr/>
        <p:txBody>
          <a:bodyPr/>
          <a:lstStyle/>
          <a:p>
            <a:fld id="{542D3055-4FDE-4CA2-A356-77CAD0A3EB4C}" type="slidenum">
              <a:rPr lang="fr-FR" smtClean="0"/>
              <a:pPr/>
              <a:t>‹N°›</a:t>
            </a:fld>
            <a:endParaRPr lang="fr-FR"/>
          </a:p>
        </p:txBody>
      </p:sp>
    </p:spTree>
    <p:extLst>
      <p:ext uri="{BB962C8B-B14F-4D97-AF65-F5344CB8AC3E}">
        <p14:creationId xmlns="" xmlns:p14="http://schemas.microsoft.com/office/powerpoint/2010/main" val="2804542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AA2B6D3F-5CBA-497E-94C8-4600849D76D3}" type="datetime1">
              <a:rPr lang="fr-FR" smtClean="0"/>
              <a:pPr/>
              <a:t>05/04/2018</a:t>
            </a:fld>
            <a:endParaRPr lang="fr-FR"/>
          </a:p>
        </p:txBody>
      </p:sp>
      <p:sp>
        <p:nvSpPr>
          <p:cNvPr id="6" name="Espace réservé du pied de page 5"/>
          <p:cNvSpPr>
            <a:spLocks noGrp="1"/>
          </p:cNvSpPr>
          <p:nvPr>
            <p:ph type="ftr" sz="quarter" idx="11"/>
          </p:nvPr>
        </p:nvSpPr>
        <p:spPr/>
        <p:txBody>
          <a:bodyPr/>
          <a:lstStyle/>
          <a:p>
            <a:r>
              <a:rPr lang="fr-FR" smtClean="0"/>
              <a:t>STAGE SPH_07_A</a:t>
            </a:r>
            <a:endParaRPr lang="fr-FR"/>
          </a:p>
        </p:txBody>
      </p:sp>
      <p:sp>
        <p:nvSpPr>
          <p:cNvPr id="7" name="Espace réservé du numéro de diapositive 6"/>
          <p:cNvSpPr>
            <a:spLocks noGrp="1"/>
          </p:cNvSpPr>
          <p:nvPr>
            <p:ph type="sldNum" sz="quarter" idx="12"/>
          </p:nvPr>
        </p:nvSpPr>
        <p:spPr/>
        <p:txBody>
          <a:bodyPr/>
          <a:lstStyle/>
          <a:p>
            <a:fld id="{542D3055-4FDE-4CA2-A356-77CAD0A3EB4C}" type="slidenum">
              <a:rPr lang="fr-FR" smtClean="0"/>
              <a:pPr/>
              <a:t>‹N°›</a:t>
            </a:fld>
            <a:endParaRPr lang="fr-FR"/>
          </a:p>
        </p:txBody>
      </p:sp>
    </p:spTree>
    <p:extLst>
      <p:ext uri="{BB962C8B-B14F-4D97-AF65-F5344CB8AC3E}">
        <p14:creationId xmlns="" xmlns:p14="http://schemas.microsoft.com/office/powerpoint/2010/main" val="789369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A0105FFE-C3B2-4481-B086-8BF6EE82475F}" type="datetime1">
              <a:rPr lang="fr-FR" smtClean="0"/>
              <a:pPr/>
              <a:t>05/04/2018</a:t>
            </a:fld>
            <a:endParaRPr lang="fr-FR"/>
          </a:p>
        </p:txBody>
      </p:sp>
      <p:sp>
        <p:nvSpPr>
          <p:cNvPr id="8" name="Espace réservé du pied de page 7"/>
          <p:cNvSpPr>
            <a:spLocks noGrp="1"/>
          </p:cNvSpPr>
          <p:nvPr>
            <p:ph type="ftr" sz="quarter" idx="11"/>
          </p:nvPr>
        </p:nvSpPr>
        <p:spPr/>
        <p:txBody>
          <a:bodyPr/>
          <a:lstStyle/>
          <a:p>
            <a:r>
              <a:rPr lang="fr-FR" smtClean="0"/>
              <a:t>STAGE SPH_07_A</a:t>
            </a:r>
            <a:endParaRPr lang="fr-FR"/>
          </a:p>
        </p:txBody>
      </p:sp>
      <p:sp>
        <p:nvSpPr>
          <p:cNvPr id="9" name="Espace réservé du numéro de diapositive 8"/>
          <p:cNvSpPr>
            <a:spLocks noGrp="1"/>
          </p:cNvSpPr>
          <p:nvPr>
            <p:ph type="sldNum" sz="quarter" idx="12"/>
          </p:nvPr>
        </p:nvSpPr>
        <p:spPr/>
        <p:txBody>
          <a:bodyPr/>
          <a:lstStyle/>
          <a:p>
            <a:fld id="{542D3055-4FDE-4CA2-A356-77CAD0A3EB4C}" type="slidenum">
              <a:rPr lang="fr-FR" smtClean="0"/>
              <a:pPr/>
              <a:t>‹N°›</a:t>
            </a:fld>
            <a:endParaRPr lang="fr-FR"/>
          </a:p>
        </p:txBody>
      </p:sp>
    </p:spTree>
    <p:extLst>
      <p:ext uri="{BB962C8B-B14F-4D97-AF65-F5344CB8AC3E}">
        <p14:creationId xmlns="" xmlns:p14="http://schemas.microsoft.com/office/powerpoint/2010/main" val="194915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8164AF23-3456-45D4-9922-CA63A0269926}" type="datetime1">
              <a:rPr lang="fr-FR" smtClean="0"/>
              <a:pPr/>
              <a:t>05/04/2018</a:t>
            </a:fld>
            <a:endParaRPr lang="fr-FR"/>
          </a:p>
        </p:txBody>
      </p:sp>
      <p:sp>
        <p:nvSpPr>
          <p:cNvPr id="4" name="Espace réservé du pied de page 3"/>
          <p:cNvSpPr>
            <a:spLocks noGrp="1"/>
          </p:cNvSpPr>
          <p:nvPr>
            <p:ph type="ftr" sz="quarter" idx="11"/>
          </p:nvPr>
        </p:nvSpPr>
        <p:spPr/>
        <p:txBody>
          <a:bodyPr/>
          <a:lstStyle/>
          <a:p>
            <a:r>
              <a:rPr lang="fr-FR" smtClean="0"/>
              <a:t>STAGE SPH_07_A</a:t>
            </a:r>
            <a:endParaRPr lang="fr-FR"/>
          </a:p>
        </p:txBody>
      </p:sp>
      <p:sp>
        <p:nvSpPr>
          <p:cNvPr id="5" name="Espace réservé du numéro de diapositive 4"/>
          <p:cNvSpPr>
            <a:spLocks noGrp="1"/>
          </p:cNvSpPr>
          <p:nvPr>
            <p:ph type="sldNum" sz="quarter" idx="12"/>
          </p:nvPr>
        </p:nvSpPr>
        <p:spPr/>
        <p:txBody>
          <a:bodyPr/>
          <a:lstStyle/>
          <a:p>
            <a:fld id="{542D3055-4FDE-4CA2-A356-77CAD0A3EB4C}" type="slidenum">
              <a:rPr lang="fr-FR" smtClean="0"/>
              <a:pPr/>
              <a:t>‹N°›</a:t>
            </a:fld>
            <a:endParaRPr lang="fr-FR"/>
          </a:p>
        </p:txBody>
      </p:sp>
    </p:spTree>
    <p:extLst>
      <p:ext uri="{BB962C8B-B14F-4D97-AF65-F5344CB8AC3E}">
        <p14:creationId xmlns="" xmlns:p14="http://schemas.microsoft.com/office/powerpoint/2010/main" val="2240197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4521361-348A-4B97-ACA9-4A11146D2CEE}" type="datetime1">
              <a:rPr lang="fr-FR" smtClean="0"/>
              <a:pPr/>
              <a:t>05/04/2018</a:t>
            </a:fld>
            <a:endParaRPr lang="fr-FR"/>
          </a:p>
        </p:txBody>
      </p:sp>
      <p:sp>
        <p:nvSpPr>
          <p:cNvPr id="3" name="Espace réservé du pied de page 2"/>
          <p:cNvSpPr>
            <a:spLocks noGrp="1"/>
          </p:cNvSpPr>
          <p:nvPr>
            <p:ph type="ftr" sz="quarter" idx="11"/>
          </p:nvPr>
        </p:nvSpPr>
        <p:spPr/>
        <p:txBody>
          <a:bodyPr/>
          <a:lstStyle/>
          <a:p>
            <a:r>
              <a:rPr lang="fr-FR" smtClean="0"/>
              <a:t>STAGE SPH_07_A</a:t>
            </a:r>
            <a:endParaRPr lang="fr-FR"/>
          </a:p>
        </p:txBody>
      </p:sp>
      <p:sp>
        <p:nvSpPr>
          <p:cNvPr id="4" name="Espace réservé du numéro de diapositive 3"/>
          <p:cNvSpPr>
            <a:spLocks noGrp="1"/>
          </p:cNvSpPr>
          <p:nvPr>
            <p:ph type="sldNum" sz="quarter" idx="12"/>
          </p:nvPr>
        </p:nvSpPr>
        <p:spPr/>
        <p:txBody>
          <a:bodyPr/>
          <a:lstStyle/>
          <a:p>
            <a:fld id="{542D3055-4FDE-4CA2-A356-77CAD0A3EB4C}" type="slidenum">
              <a:rPr lang="fr-FR" smtClean="0"/>
              <a:pPr/>
              <a:t>‹N°›</a:t>
            </a:fld>
            <a:endParaRPr lang="fr-FR"/>
          </a:p>
        </p:txBody>
      </p:sp>
    </p:spTree>
    <p:extLst>
      <p:ext uri="{BB962C8B-B14F-4D97-AF65-F5344CB8AC3E}">
        <p14:creationId xmlns="" xmlns:p14="http://schemas.microsoft.com/office/powerpoint/2010/main" val="611479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CC83EA60-B04A-407A-8F7D-7FE60D4BF353}" type="datetime1">
              <a:rPr lang="fr-FR" smtClean="0"/>
              <a:pPr/>
              <a:t>05/04/2018</a:t>
            </a:fld>
            <a:endParaRPr lang="fr-FR"/>
          </a:p>
        </p:txBody>
      </p:sp>
      <p:sp>
        <p:nvSpPr>
          <p:cNvPr id="6" name="Espace réservé du pied de page 5"/>
          <p:cNvSpPr>
            <a:spLocks noGrp="1"/>
          </p:cNvSpPr>
          <p:nvPr>
            <p:ph type="ftr" sz="quarter" idx="11"/>
          </p:nvPr>
        </p:nvSpPr>
        <p:spPr/>
        <p:txBody>
          <a:bodyPr/>
          <a:lstStyle/>
          <a:p>
            <a:r>
              <a:rPr lang="fr-FR" smtClean="0"/>
              <a:t>STAGE SPH_07_A</a:t>
            </a:r>
            <a:endParaRPr lang="fr-FR"/>
          </a:p>
        </p:txBody>
      </p:sp>
      <p:sp>
        <p:nvSpPr>
          <p:cNvPr id="7" name="Espace réservé du numéro de diapositive 6"/>
          <p:cNvSpPr>
            <a:spLocks noGrp="1"/>
          </p:cNvSpPr>
          <p:nvPr>
            <p:ph type="sldNum" sz="quarter" idx="12"/>
          </p:nvPr>
        </p:nvSpPr>
        <p:spPr/>
        <p:txBody>
          <a:bodyPr/>
          <a:lstStyle/>
          <a:p>
            <a:fld id="{542D3055-4FDE-4CA2-A356-77CAD0A3EB4C}" type="slidenum">
              <a:rPr lang="fr-FR" smtClean="0"/>
              <a:pPr/>
              <a:t>‹N°›</a:t>
            </a:fld>
            <a:endParaRPr lang="fr-FR"/>
          </a:p>
        </p:txBody>
      </p:sp>
    </p:spTree>
    <p:extLst>
      <p:ext uri="{BB962C8B-B14F-4D97-AF65-F5344CB8AC3E}">
        <p14:creationId xmlns="" xmlns:p14="http://schemas.microsoft.com/office/powerpoint/2010/main" val="4146666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930215A5-6377-4516-B24E-F5F6B080015B}" type="datetime1">
              <a:rPr lang="fr-FR" smtClean="0"/>
              <a:pPr/>
              <a:t>05/04/2018</a:t>
            </a:fld>
            <a:endParaRPr lang="fr-FR"/>
          </a:p>
        </p:txBody>
      </p:sp>
      <p:sp>
        <p:nvSpPr>
          <p:cNvPr id="6" name="Espace réservé du pied de page 5"/>
          <p:cNvSpPr>
            <a:spLocks noGrp="1"/>
          </p:cNvSpPr>
          <p:nvPr>
            <p:ph type="ftr" sz="quarter" idx="11"/>
          </p:nvPr>
        </p:nvSpPr>
        <p:spPr/>
        <p:txBody>
          <a:bodyPr/>
          <a:lstStyle/>
          <a:p>
            <a:r>
              <a:rPr lang="fr-FR" smtClean="0"/>
              <a:t>STAGE SPH_07_A</a:t>
            </a:r>
            <a:endParaRPr lang="fr-FR"/>
          </a:p>
        </p:txBody>
      </p:sp>
      <p:sp>
        <p:nvSpPr>
          <p:cNvPr id="7" name="Espace réservé du numéro de diapositive 6"/>
          <p:cNvSpPr>
            <a:spLocks noGrp="1"/>
          </p:cNvSpPr>
          <p:nvPr>
            <p:ph type="sldNum" sz="quarter" idx="12"/>
          </p:nvPr>
        </p:nvSpPr>
        <p:spPr/>
        <p:txBody>
          <a:bodyPr/>
          <a:lstStyle/>
          <a:p>
            <a:fld id="{542D3055-4FDE-4CA2-A356-77CAD0A3EB4C}" type="slidenum">
              <a:rPr lang="fr-FR" smtClean="0"/>
              <a:pPr/>
              <a:t>‹N°›</a:t>
            </a:fld>
            <a:endParaRPr lang="fr-FR"/>
          </a:p>
        </p:txBody>
      </p:sp>
    </p:spTree>
    <p:extLst>
      <p:ext uri="{BB962C8B-B14F-4D97-AF65-F5344CB8AC3E}">
        <p14:creationId xmlns="" xmlns:p14="http://schemas.microsoft.com/office/powerpoint/2010/main" val="1159756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BDD67F-7A45-4468-82A5-D97D7E9EA86A}" type="datetime1">
              <a:rPr lang="fr-FR" smtClean="0"/>
              <a:pPr/>
              <a:t>05/04/2018</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smtClean="0"/>
              <a:t>STAGE SPH_07_A</a:t>
            </a: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2D3055-4FDE-4CA2-A356-77CAD0A3EB4C}" type="slidenum">
              <a:rPr lang="fr-FR" smtClean="0"/>
              <a:pPr/>
              <a:t>‹N°›</a:t>
            </a:fld>
            <a:endParaRPr lang="fr-FR"/>
          </a:p>
        </p:txBody>
      </p:sp>
    </p:spTree>
    <p:extLst>
      <p:ext uri="{BB962C8B-B14F-4D97-AF65-F5344CB8AC3E}">
        <p14:creationId xmlns="" xmlns:p14="http://schemas.microsoft.com/office/powerpoint/2010/main" val="2804681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ECST%20odj%20-FOFO%20J1.doc"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1.xml"/><Relationship Id="rId1" Type="http://schemas.openxmlformats.org/officeDocument/2006/relationships/video" Target="file:///C:\Users\admin\Downloads\lycee\stage%20sp&#233;%20avril%202018\videos%20sujet%20l'alarme%20&#224;%20l'oeil\detecteur%20pr&#233;sence%20trop%20proche%20du%20tableau.MOV" TargetMode="External"/><Relationship Id="rId5" Type="http://schemas.openxmlformats.org/officeDocument/2006/relationships/image" Target="../media/image15.png"/><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1.xml"/><Relationship Id="rId1" Type="http://schemas.openxmlformats.org/officeDocument/2006/relationships/video" Target="file:///C:\Users\admin\Downloads\lycee\stage%20sp&#233;%20avril%202018\videos%20sujet%20l'alarme%20&#224;%20l'oeil\detecteur%20vol%20du%20tableau.MOV" TargetMode="External"/><Relationship Id="rId5" Type="http://schemas.openxmlformats.org/officeDocument/2006/relationships/image" Target="../media/image19.png"/><Relationship Id="rId4" Type="http://schemas.openxmlformats.org/officeDocument/2006/relationships/image" Target="../media/image18.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slideLayout" Target="../slideLayouts/slideLayout1.xml"/><Relationship Id="rId1" Type="http://schemas.openxmlformats.org/officeDocument/2006/relationships/video" Target="file:///C:\Users\admin\Downloads\lycee\stage%20sp&#233;%20avril%202018\videos%20sujet%20l'alarme%20&#224;%20l'oeil\detecteur%20flash%20%20eclairage%20d'ambiance%20normal.MOV" TargetMode="External"/><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slideLayout" Target="../slideLayouts/slideLayout1.xml"/><Relationship Id="rId1" Type="http://schemas.openxmlformats.org/officeDocument/2006/relationships/video" Target="file:///C:\Users\admin\Downloads\lycee\stage%20sp&#233;%20avril%202018\videos%20sujet%20l'alarme%20&#224;%20l'oeil\detecteur%20flash%20faible%20eclairage%20d'ambiance.MOV" TargetMode="External"/><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6"/>
          <p:cNvSpPr>
            <a:spLocks noChangeArrowheads="1"/>
          </p:cNvSpPr>
          <p:nvPr/>
        </p:nvSpPr>
        <p:spPr bwMode="auto">
          <a:xfrm>
            <a:off x="785786" y="4000504"/>
            <a:ext cx="7543800" cy="21236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8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4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000">
                <a:solidFill>
                  <a:schemeClr val="tx1"/>
                </a:solidFill>
                <a:latin typeface="Calibri" pitchFamily="34" charset="0"/>
                <a:ea typeface="ヒラギノ角ゴ Pro W3" pitchFamily="16" charset="-128"/>
              </a:defRPr>
            </a:lvl3pPr>
            <a:lvl4pPr marL="1600200" indent="-228600">
              <a:spcBef>
                <a:spcPct val="20000"/>
              </a:spcBef>
              <a:buFont typeface="Arial" charset="0"/>
              <a:buChar char="–"/>
              <a:defRPr sz="2000">
                <a:solidFill>
                  <a:schemeClr val="tx1"/>
                </a:solidFill>
                <a:latin typeface="Calibri" pitchFamily="34" charset="0"/>
                <a:ea typeface="ヒラギノ角ゴ Pro W3" pitchFamily="16" charset="-128"/>
              </a:defRPr>
            </a:lvl4pPr>
            <a:lvl5pPr marL="2057400" indent="-228600">
              <a:spcBef>
                <a:spcPct val="20000"/>
              </a:spcBef>
              <a:buFont typeface="Arial" charset="0"/>
              <a:buChar char="»"/>
              <a:defRPr sz="2000">
                <a:solidFill>
                  <a:schemeClr val="tx1"/>
                </a:solidFill>
                <a:latin typeface="Calibri" pitchFamily="34" charset="0"/>
                <a:ea typeface="ヒラギノ角ゴ Pro W3" pitchFamily="16"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9pPr>
          </a:lstStyle>
          <a:p>
            <a:pPr algn="ctr" eaLnBrk="1" hangingPunct="1">
              <a:spcBef>
                <a:spcPct val="0"/>
              </a:spcBef>
              <a:buFontTx/>
              <a:buNone/>
            </a:pPr>
            <a:endParaRPr lang="fr-FR" altLang="fr-FR" sz="3600" dirty="0">
              <a:latin typeface="Arial" charset="0"/>
              <a:hlinkClick r:id="rId3" action="ppaction://hlinkfile"/>
            </a:endParaRPr>
          </a:p>
          <a:p>
            <a:pPr algn="ctr">
              <a:spcBef>
                <a:spcPct val="0"/>
              </a:spcBef>
              <a:buNone/>
            </a:pPr>
            <a:r>
              <a:rPr lang="fr-FR" altLang="fr-FR" dirty="0" smtClean="0">
                <a:latin typeface="Arial" charset="0"/>
              </a:rPr>
              <a:t>Stéphane Durieux</a:t>
            </a:r>
          </a:p>
          <a:p>
            <a:pPr algn="ctr" eaLnBrk="1" hangingPunct="1">
              <a:spcBef>
                <a:spcPct val="0"/>
              </a:spcBef>
              <a:buFontTx/>
              <a:buNone/>
            </a:pPr>
            <a:r>
              <a:rPr lang="fr-FR" altLang="fr-FR" dirty="0" smtClean="0">
                <a:latin typeface="Arial" charset="0"/>
              </a:rPr>
              <a:t>Vincent Carlier</a:t>
            </a:r>
            <a:r>
              <a:rPr lang="fr-FR" altLang="fr-FR" dirty="0">
                <a:latin typeface="Arial" charset="0"/>
              </a:rPr>
              <a:t>	</a:t>
            </a:r>
            <a:br>
              <a:rPr lang="fr-FR" altLang="fr-FR" dirty="0">
                <a:latin typeface="Arial" charset="0"/>
              </a:rPr>
            </a:br>
            <a:endParaRPr lang="fr-FR" altLang="fr-FR" sz="1200" dirty="0">
              <a:latin typeface="Arial" charset="0"/>
            </a:endParaRPr>
          </a:p>
          <a:p>
            <a:pPr algn="ctr" eaLnBrk="1" hangingPunct="1">
              <a:spcBef>
                <a:spcPct val="0"/>
              </a:spcBef>
              <a:buFontTx/>
              <a:buNone/>
            </a:pPr>
            <a:r>
              <a:rPr lang="fr-FR" altLang="fr-FR" dirty="0">
                <a:latin typeface="Arial" charset="0"/>
              </a:rPr>
              <a:t>LYCEE </a:t>
            </a:r>
            <a:r>
              <a:rPr lang="fr-FR" altLang="fr-FR" dirty="0" smtClean="0">
                <a:latin typeface="Arial" charset="0"/>
              </a:rPr>
              <a:t>PIERRE FOREST - MAUBEUGE</a:t>
            </a:r>
          </a:p>
        </p:txBody>
      </p:sp>
      <p:sp>
        <p:nvSpPr>
          <p:cNvPr id="2052" name="Espace réservé du pied de page 4"/>
          <p:cNvSpPr>
            <a:spLocks noGrp="1"/>
          </p:cNvSpPr>
          <p:nvPr>
            <p:ph type="ftr" sz="quarter" idx="1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28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4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000">
                <a:solidFill>
                  <a:schemeClr val="tx1"/>
                </a:solidFill>
                <a:latin typeface="Calibri" pitchFamily="34" charset="0"/>
                <a:ea typeface="ヒラギノ角ゴ Pro W3" pitchFamily="16" charset="-128"/>
              </a:defRPr>
            </a:lvl3pPr>
            <a:lvl4pPr marL="1600200" indent="-228600">
              <a:spcBef>
                <a:spcPct val="20000"/>
              </a:spcBef>
              <a:buFont typeface="Arial" charset="0"/>
              <a:buChar char="–"/>
              <a:defRPr sz="2000">
                <a:solidFill>
                  <a:schemeClr val="tx1"/>
                </a:solidFill>
                <a:latin typeface="Calibri" pitchFamily="34" charset="0"/>
                <a:ea typeface="ヒラギノ角ゴ Pro W3" pitchFamily="16" charset="-128"/>
              </a:defRPr>
            </a:lvl4pPr>
            <a:lvl5pPr marL="2057400" indent="-228600">
              <a:spcBef>
                <a:spcPct val="20000"/>
              </a:spcBef>
              <a:buFont typeface="Arial" charset="0"/>
              <a:buChar char="»"/>
              <a:defRPr sz="2000">
                <a:solidFill>
                  <a:schemeClr val="tx1"/>
                </a:solidFill>
                <a:latin typeface="Calibri" pitchFamily="34" charset="0"/>
                <a:ea typeface="ヒラギノ角ゴ Pro W3" pitchFamily="16"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9pPr>
          </a:lstStyle>
          <a:p>
            <a:pPr>
              <a:spcBef>
                <a:spcPct val="0"/>
              </a:spcBef>
              <a:buFontTx/>
              <a:buNone/>
            </a:pPr>
            <a:r>
              <a:rPr lang="fr-FR" altLang="fr-FR" sz="1200" dirty="0" smtClean="0">
                <a:solidFill>
                  <a:srgbClr val="898989"/>
                </a:solidFill>
                <a:latin typeface="Arial" charset="0"/>
              </a:rPr>
              <a:t>Stage SPH_07_A</a:t>
            </a:r>
            <a:endParaRPr lang="fr-FR" altLang="fr-FR" sz="1200" dirty="0">
              <a:solidFill>
                <a:srgbClr val="898989"/>
              </a:solidFill>
              <a:latin typeface="Arial" charset="0"/>
            </a:endParaRPr>
          </a:p>
        </p:txBody>
      </p:sp>
      <p:pic>
        <p:nvPicPr>
          <p:cNvPr id="7" name="Image 1"/>
          <p:cNvPicPr>
            <a:picLocks noChangeAspect="1"/>
          </p:cNvPicPr>
          <p:nvPr/>
        </p:nvPicPr>
        <p:blipFill>
          <a:blip r:embed="rId4">
            <a:extLst>
              <a:ext uri="{28A0092B-C50C-407E-A947-70E740481C1C}">
                <a14:useLocalDpi xmlns="" xmlns:a14="http://schemas.microsoft.com/office/drawing/2010/main" val="0"/>
              </a:ext>
            </a:extLst>
          </a:blip>
          <a:srcRect/>
          <a:stretch>
            <a:fillRect/>
          </a:stretch>
        </p:blipFill>
        <p:spPr bwMode="auto">
          <a:xfrm>
            <a:off x="107950" y="115888"/>
            <a:ext cx="1439863" cy="1044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Image 2"/>
          <p:cNvPicPr>
            <a:picLocks noChangeAspect="1"/>
          </p:cNvPicPr>
          <p:nvPr/>
        </p:nvPicPr>
        <p:blipFill>
          <a:blip r:embed="rId5">
            <a:extLst>
              <a:ext uri="{28A0092B-C50C-407E-A947-70E740481C1C}">
                <a14:useLocalDpi xmlns="" xmlns:a14="http://schemas.microsoft.com/office/drawing/2010/main" val="0"/>
              </a:ext>
            </a:extLst>
          </a:blip>
          <a:srcRect/>
          <a:stretch>
            <a:fillRect/>
          </a:stretch>
        </p:blipFill>
        <p:spPr bwMode="auto">
          <a:xfrm>
            <a:off x="5219700" y="214313"/>
            <a:ext cx="3825875" cy="849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 name="AutoShape 7"/>
          <p:cNvSpPr>
            <a:spLocks noChangeArrowheads="1"/>
          </p:cNvSpPr>
          <p:nvPr/>
        </p:nvSpPr>
        <p:spPr bwMode="auto">
          <a:xfrm>
            <a:off x="428596" y="1428736"/>
            <a:ext cx="8215370" cy="2857520"/>
          </a:xfrm>
          <a:prstGeom prst="roundRect">
            <a:avLst>
              <a:gd name="adj" fmla="val 16667"/>
            </a:avLst>
          </a:prstGeom>
          <a:gradFill rotWithShape="1">
            <a:gsLst>
              <a:gs pos="86245">
                <a:schemeClr val="accent1">
                  <a:lumMod val="40000"/>
                  <a:lumOff val="60000"/>
                </a:schemeClr>
              </a:gs>
              <a:gs pos="0">
                <a:schemeClr val="accent1">
                  <a:lumMod val="20000"/>
                  <a:lumOff val="80000"/>
                </a:schemeClr>
              </a:gs>
              <a:gs pos="64999">
                <a:schemeClr val="accent1">
                  <a:lumMod val="20000"/>
                  <a:lumOff val="80000"/>
                </a:schemeClr>
              </a:gs>
              <a:gs pos="100000">
                <a:schemeClr val="accent1">
                  <a:lumMod val="20000"/>
                  <a:lumOff val="80000"/>
                </a:schemeClr>
              </a:gs>
            </a:gsLst>
            <a:lin ang="5400000" scaled="1"/>
          </a:gradFill>
          <a:ln w="9525">
            <a:solidFill>
              <a:schemeClr val="tx1"/>
            </a:solidFill>
            <a:round/>
            <a:headEnd/>
            <a:tailEnd/>
          </a:ln>
          <a:effectLst>
            <a:outerShdw blurRad="40000" dist="20000" dir="5400000" rotWithShape="0">
              <a:srgbClr val="808080">
                <a:alpha val="37999"/>
              </a:srgbClr>
            </a:outerShdw>
          </a:effec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endParaRPr lang="fr-FR" sz="3200" b="1" dirty="0" smtClean="0">
              <a:latin typeface="Arial Rounded MT Bold" pitchFamily="34" charset="0"/>
            </a:endParaRPr>
          </a:p>
          <a:p>
            <a:pPr algn="ctr">
              <a:defRPr/>
            </a:pPr>
            <a:r>
              <a:rPr lang="fr-FR" sz="3200" b="1" dirty="0" smtClean="0">
                <a:latin typeface="Arial Rounded MT Bold" pitchFamily="34" charset="0"/>
              </a:rPr>
              <a:t>RESOLUTION </a:t>
            </a:r>
            <a:r>
              <a:rPr lang="fr-FR" sz="3200" b="1" dirty="0">
                <a:latin typeface="Arial Rounded MT Bold" pitchFamily="34" charset="0"/>
              </a:rPr>
              <a:t>D’UN PROBLEME</a:t>
            </a:r>
          </a:p>
          <a:p>
            <a:pPr algn="ctr">
              <a:defRPr/>
            </a:pPr>
            <a:r>
              <a:rPr lang="fr-FR" sz="3200" b="1" dirty="0">
                <a:latin typeface="Arial Rounded MT Bold" pitchFamily="34" charset="0"/>
              </a:rPr>
              <a:t>SCIENTIFIQUE A CARACTERE</a:t>
            </a:r>
          </a:p>
          <a:p>
            <a:pPr algn="ctr">
              <a:defRPr/>
            </a:pPr>
            <a:r>
              <a:rPr lang="fr-FR" sz="3200" b="1" dirty="0">
                <a:latin typeface="Arial Rounded MT Bold" pitchFamily="34" charset="0"/>
              </a:rPr>
              <a:t> </a:t>
            </a:r>
            <a:r>
              <a:rPr lang="fr-FR" sz="3200" b="1" dirty="0" smtClean="0">
                <a:latin typeface="Arial Rounded MT Bold" pitchFamily="34" charset="0"/>
              </a:rPr>
              <a:t>EXPERIMENTAL : </a:t>
            </a:r>
          </a:p>
          <a:p>
            <a:pPr algn="ctr">
              <a:defRPr/>
            </a:pPr>
            <a:r>
              <a:rPr lang="fr-FR" sz="3200" b="1" dirty="0" smtClean="0">
                <a:latin typeface="Arial Rounded MT Bold" pitchFamily="34" charset="0"/>
              </a:rPr>
              <a:t>L’alarme à l’</a:t>
            </a:r>
            <a:r>
              <a:rPr lang="fr-FR" sz="3200" b="1" dirty="0" err="1" smtClean="0">
                <a:latin typeface="Arial Rounded MT Bold" pitchFamily="34" charset="0"/>
              </a:rPr>
              <a:t>oeil</a:t>
            </a:r>
            <a:endParaRPr lang="fr-FR" sz="3200" b="1" dirty="0">
              <a:latin typeface="Arial Rounded MT Bold" pitchFamily="34" charset="0"/>
            </a:endParaRPr>
          </a:p>
        </p:txBody>
      </p:sp>
    </p:spTree>
    <p:extLst>
      <p:ext uri="{BB962C8B-B14F-4D97-AF65-F5344CB8AC3E}">
        <p14:creationId xmlns="" xmlns:p14="http://schemas.microsoft.com/office/powerpoint/2010/main" val="14382576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smtClean="0"/>
              <a:t>STAGE SPH_07_A</a:t>
            </a:r>
            <a:endParaRPr lang="fr-FR"/>
          </a:p>
        </p:txBody>
      </p:sp>
      <p:sp>
        <p:nvSpPr>
          <p:cNvPr id="7" name="Rectangle 6"/>
          <p:cNvSpPr/>
          <p:nvPr/>
        </p:nvSpPr>
        <p:spPr>
          <a:xfrm>
            <a:off x="1043608" y="332656"/>
            <a:ext cx="7416824" cy="584775"/>
          </a:xfrm>
          <a:prstGeom prst="rect">
            <a:avLst/>
          </a:prstGeom>
        </p:spPr>
        <p:txBody>
          <a:bodyPr wrap="square">
            <a:spAutoFit/>
          </a:bodyPr>
          <a:lstStyle/>
          <a:p>
            <a:pPr algn="ctr"/>
            <a:r>
              <a:rPr lang="fr-FR" sz="3200" b="1" u="dbl" dirty="0" smtClean="0">
                <a:solidFill>
                  <a:srgbClr val="002060"/>
                </a:solidFill>
                <a:latin typeface="Arial" panose="020B0604020202020204" pitchFamily="34" charset="0"/>
                <a:cs typeface="Arial" panose="020B0604020202020204" pitchFamily="34" charset="0"/>
              </a:rPr>
              <a:t>Questions préliminaires</a:t>
            </a:r>
            <a:endParaRPr lang="fr-FR" sz="3200" b="1" dirty="0" smtClean="0">
              <a:solidFill>
                <a:srgbClr val="002060"/>
              </a:solidFill>
              <a:latin typeface="Arial" panose="020B0604020202020204" pitchFamily="34" charset="0"/>
              <a:cs typeface="Arial" panose="020B0604020202020204" pitchFamily="34" charset="0"/>
            </a:endParaRPr>
          </a:p>
        </p:txBody>
      </p:sp>
      <p:sp>
        <p:nvSpPr>
          <p:cNvPr id="8" name="Rectangle 7"/>
          <p:cNvSpPr/>
          <p:nvPr/>
        </p:nvSpPr>
        <p:spPr>
          <a:xfrm>
            <a:off x="214282" y="3286124"/>
            <a:ext cx="8030696" cy="2308324"/>
          </a:xfrm>
          <a:prstGeom prst="rect">
            <a:avLst/>
          </a:prstGeom>
        </p:spPr>
        <p:txBody>
          <a:bodyPr wrap="square">
            <a:spAutoFit/>
          </a:bodyPr>
          <a:lstStyle/>
          <a:p>
            <a:pPr lvl="0" algn="just"/>
            <a:r>
              <a:rPr lang="fr-FR" u="sng" dirty="0" smtClean="0"/>
              <a:t>Photo du montage expérimental:</a:t>
            </a:r>
          </a:p>
          <a:p>
            <a:pPr lvl="0" algn="just"/>
            <a:endParaRPr lang="fr-FR" u="sng" dirty="0" smtClean="0"/>
          </a:p>
          <a:p>
            <a:pPr lvl="0" algn="just"/>
            <a:endParaRPr lang="fr-FR" u="sng" dirty="0" smtClean="0"/>
          </a:p>
          <a:p>
            <a:pPr lvl="0" algn="just"/>
            <a:endParaRPr lang="fr-FR" u="sng" dirty="0" smtClean="0">
              <a:solidFill>
                <a:srgbClr val="002060"/>
              </a:solidFill>
            </a:endParaRPr>
          </a:p>
          <a:p>
            <a:pPr lvl="0" algn="just"/>
            <a:endParaRPr lang="fr-FR" u="sng" dirty="0" smtClean="0">
              <a:solidFill>
                <a:srgbClr val="002060"/>
              </a:solidFill>
            </a:endParaRPr>
          </a:p>
          <a:p>
            <a:pPr lvl="0" algn="just"/>
            <a:endParaRPr lang="fr-FR" u="sng" dirty="0" smtClean="0">
              <a:solidFill>
                <a:srgbClr val="002060"/>
              </a:solidFill>
            </a:endParaRPr>
          </a:p>
          <a:p>
            <a:pPr lvl="0" algn="just"/>
            <a:endParaRPr lang="fr-FR" b="1" dirty="0" smtClean="0">
              <a:solidFill>
                <a:srgbClr val="002060"/>
              </a:solidFill>
            </a:endParaRPr>
          </a:p>
          <a:p>
            <a:pPr lvl="0" algn="just"/>
            <a:endParaRPr lang="fr-FR" b="1" dirty="0">
              <a:solidFill>
                <a:srgbClr val="002060"/>
              </a:solidFill>
            </a:endParaRPr>
          </a:p>
        </p:txBody>
      </p:sp>
      <p:sp>
        <p:nvSpPr>
          <p:cNvPr id="9" name="Rectangle 8"/>
          <p:cNvSpPr/>
          <p:nvPr/>
        </p:nvSpPr>
        <p:spPr>
          <a:xfrm>
            <a:off x="285720" y="928670"/>
            <a:ext cx="8358246" cy="1754326"/>
          </a:xfrm>
          <a:prstGeom prst="rect">
            <a:avLst/>
          </a:prstGeom>
        </p:spPr>
        <p:txBody>
          <a:bodyPr wrap="square">
            <a:spAutoFit/>
          </a:bodyPr>
          <a:lstStyle/>
          <a:p>
            <a:r>
              <a:rPr lang="fr-FR" u="sng" dirty="0" smtClean="0"/>
              <a:t>Montage expérimental:</a:t>
            </a:r>
          </a:p>
          <a:p>
            <a:pPr algn="just"/>
            <a:r>
              <a:rPr lang="fr-FR" dirty="0" smtClean="0"/>
              <a:t>Il suffit de relier en série la LDR  avec la résistance voulue, le tout alimenté par une alimentation  +15V continue. Le voltmètre sera connecté aux bornes de la LDR.</a:t>
            </a:r>
          </a:p>
          <a:p>
            <a:pPr algn="just"/>
            <a:r>
              <a:rPr lang="fr-FR" dirty="0" smtClean="0"/>
              <a:t>Le luxmètre est placé à coté de la LDR afin de capter le même éclairement que cette dernière. L’ensemble du montage est éclairé par le spot halogène avec variateur.</a:t>
            </a:r>
          </a:p>
          <a:p>
            <a:pPr algn="just"/>
            <a:endParaRPr lang="fr-FR" dirty="0" smtClean="0"/>
          </a:p>
        </p:txBody>
      </p:sp>
      <p:pic>
        <p:nvPicPr>
          <p:cNvPr id="10" name="Image 9" descr="IMG_2156.JPG"/>
          <p:cNvPicPr>
            <a:picLocks noChangeAspect="1"/>
          </p:cNvPicPr>
          <p:nvPr/>
        </p:nvPicPr>
        <p:blipFill>
          <a:blip r:embed="rId2"/>
          <a:stretch>
            <a:fillRect/>
          </a:stretch>
        </p:blipFill>
        <p:spPr>
          <a:xfrm>
            <a:off x="4214810" y="2398925"/>
            <a:ext cx="3301929" cy="3993925"/>
          </a:xfrm>
          <a:prstGeom prst="rect">
            <a:avLst/>
          </a:prstGeom>
        </p:spPr>
      </p:pic>
    </p:spTree>
    <p:extLst>
      <p:ext uri="{BB962C8B-B14F-4D97-AF65-F5344CB8AC3E}">
        <p14:creationId xmlns="" xmlns:p14="http://schemas.microsoft.com/office/powerpoint/2010/main" val="31222613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dirty="0" smtClean="0"/>
              <a:t>STAGE SPH_07_A</a:t>
            </a:r>
            <a:endParaRPr lang="fr-FR" dirty="0"/>
          </a:p>
        </p:txBody>
      </p:sp>
      <p:sp>
        <p:nvSpPr>
          <p:cNvPr id="5" name="ZoneTexte 4"/>
          <p:cNvSpPr txBox="1"/>
          <p:nvPr/>
        </p:nvSpPr>
        <p:spPr>
          <a:xfrm>
            <a:off x="571472" y="1000108"/>
            <a:ext cx="8174712" cy="4801314"/>
          </a:xfrm>
          <a:prstGeom prst="rect">
            <a:avLst/>
          </a:prstGeom>
          <a:noFill/>
        </p:spPr>
        <p:txBody>
          <a:bodyPr wrap="square" rtlCol="0">
            <a:spAutoFit/>
          </a:bodyPr>
          <a:lstStyle/>
          <a:p>
            <a:pPr algn="just"/>
            <a:r>
              <a:rPr lang="fr-FR" dirty="0" smtClean="0"/>
              <a:t>Graphiquement, sur la courbe d'étalonnage, on relève que :</a:t>
            </a:r>
          </a:p>
          <a:p>
            <a:pPr algn="just"/>
            <a:r>
              <a:rPr lang="fr-FR" dirty="0" smtClean="0"/>
              <a:t>R</a:t>
            </a:r>
            <a:r>
              <a:rPr lang="fr-FR" baseline="-25000" dirty="0" smtClean="0"/>
              <a:t>LDR</a:t>
            </a:r>
            <a:r>
              <a:rPr lang="fr-FR" dirty="0" smtClean="0"/>
              <a:t> (400 lux) = 1,00 10</a:t>
            </a:r>
            <a:r>
              <a:rPr lang="fr-FR" baseline="30000" dirty="0" smtClean="0"/>
              <a:t>3</a:t>
            </a:r>
            <a:r>
              <a:rPr lang="fr-FR" dirty="0" smtClean="0"/>
              <a:t> Ω</a:t>
            </a:r>
          </a:p>
          <a:p>
            <a:pPr algn="just"/>
            <a:r>
              <a:rPr lang="fr-FR" dirty="0" smtClean="0"/>
              <a:t>R</a:t>
            </a:r>
            <a:r>
              <a:rPr lang="fr-FR" baseline="-25000" dirty="0" smtClean="0"/>
              <a:t>LDR</a:t>
            </a:r>
            <a:r>
              <a:rPr lang="fr-FR" dirty="0" smtClean="0"/>
              <a:t> (800 lux) = 620 Ω</a:t>
            </a:r>
          </a:p>
          <a:p>
            <a:pPr algn="just"/>
            <a:r>
              <a:rPr lang="fr-FR" dirty="0" smtClean="0"/>
              <a:t>D'où les tensions prévisibles aux bornes de la LDR : </a:t>
            </a:r>
          </a:p>
          <a:p>
            <a:pPr algn="just"/>
            <a:endParaRPr lang="fr-FR" dirty="0" smtClean="0"/>
          </a:p>
          <a:p>
            <a:pPr algn="just"/>
            <a:endParaRPr lang="fr-FR" dirty="0" smtClean="0"/>
          </a:p>
          <a:p>
            <a:pPr algn="just"/>
            <a:endParaRPr lang="fr-FR" dirty="0" smtClean="0"/>
          </a:p>
          <a:p>
            <a:pPr algn="just"/>
            <a:endParaRPr lang="fr-FR" dirty="0" smtClean="0"/>
          </a:p>
          <a:p>
            <a:pPr algn="just"/>
            <a:endParaRPr lang="fr-FR" dirty="0" smtClean="0"/>
          </a:p>
          <a:p>
            <a:pPr algn="just"/>
            <a:endParaRPr lang="fr-FR" dirty="0" smtClean="0"/>
          </a:p>
          <a:p>
            <a:pPr algn="just"/>
            <a:r>
              <a:rPr lang="fr-FR" dirty="0" smtClean="0"/>
              <a:t>On remarque bien une variation de tension tout à fait détectable dans le cas de cette variation d’éclairement. </a:t>
            </a:r>
          </a:p>
          <a:p>
            <a:pPr algn="just"/>
            <a:r>
              <a:rPr lang="fr-FR" dirty="0" smtClean="0"/>
              <a:t>Avec une résistance R1 de 100 Ω on aurait :</a:t>
            </a:r>
          </a:p>
          <a:p>
            <a:pPr algn="just"/>
            <a:r>
              <a:rPr lang="fr-FR" dirty="0" smtClean="0"/>
              <a:t>U</a:t>
            </a:r>
            <a:r>
              <a:rPr lang="fr-FR" baseline="-25000" dirty="0" smtClean="0"/>
              <a:t>LDR</a:t>
            </a:r>
            <a:r>
              <a:rPr lang="fr-FR" dirty="0" smtClean="0"/>
              <a:t>(400 lux) = 13,6 V </a:t>
            </a:r>
          </a:p>
          <a:p>
            <a:pPr algn="just"/>
            <a:r>
              <a:rPr lang="fr-FR" dirty="0" smtClean="0"/>
              <a:t>U</a:t>
            </a:r>
            <a:r>
              <a:rPr lang="fr-FR" baseline="-25000" dirty="0" smtClean="0"/>
              <a:t>LDR</a:t>
            </a:r>
            <a:r>
              <a:rPr lang="fr-FR" dirty="0" smtClean="0"/>
              <a:t>(800 lux)= 12,9 V </a:t>
            </a:r>
          </a:p>
          <a:p>
            <a:pPr algn="just"/>
            <a:r>
              <a:rPr lang="fr-FR" dirty="0" smtClean="0"/>
              <a:t>on voit  ainsi que l’écart en tension est plus resserré (ce qui peut avoir son importance dans  la partie « problème ») </a:t>
            </a:r>
          </a:p>
        </p:txBody>
      </p:sp>
      <p:sp>
        <p:nvSpPr>
          <p:cNvPr id="15" name="Rectangle 14"/>
          <p:cNvSpPr/>
          <p:nvPr/>
        </p:nvSpPr>
        <p:spPr>
          <a:xfrm>
            <a:off x="1043608" y="332656"/>
            <a:ext cx="7416824" cy="584775"/>
          </a:xfrm>
          <a:prstGeom prst="rect">
            <a:avLst/>
          </a:prstGeom>
        </p:spPr>
        <p:txBody>
          <a:bodyPr wrap="square">
            <a:spAutoFit/>
          </a:bodyPr>
          <a:lstStyle/>
          <a:p>
            <a:pPr algn="ctr"/>
            <a:r>
              <a:rPr lang="fr-FR" sz="3200" b="1" u="dbl" dirty="0" smtClean="0">
                <a:solidFill>
                  <a:srgbClr val="002060"/>
                </a:solidFill>
                <a:latin typeface="Arial" panose="020B0604020202020204" pitchFamily="34" charset="0"/>
                <a:cs typeface="Arial" panose="020B0604020202020204" pitchFamily="34" charset="0"/>
              </a:rPr>
              <a:t>Questions préliminaires</a:t>
            </a:r>
            <a:endParaRPr lang="fr-FR" sz="3200" b="1" dirty="0" smtClean="0">
              <a:solidFill>
                <a:srgbClr val="002060"/>
              </a:solidFill>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2"/>
          <a:srcRect/>
          <a:stretch>
            <a:fillRect/>
          </a:stretch>
        </p:blipFill>
        <p:spPr bwMode="auto">
          <a:xfrm>
            <a:off x="857225" y="2214554"/>
            <a:ext cx="5429288" cy="1502669"/>
          </a:xfrm>
          <a:prstGeom prst="rect">
            <a:avLst/>
          </a:prstGeom>
          <a:noFill/>
          <a:ln w="9525">
            <a:noFill/>
            <a:miter lim="800000"/>
            <a:headEnd/>
            <a:tailEnd/>
          </a:ln>
          <a:effectLst/>
        </p:spPr>
      </p:pic>
    </p:spTree>
    <p:extLst>
      <p:ext uri="{BB962C8B-B14F-4D97-AF65-F5344CB8AC3E}">
        <p14:creationId xmlns="" xmlns:p14="http://schemas.microsoft.com/office/powerpoint/2010/main" val="16335915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dirty="0" smtClean="0"/>
              <a:t>STAGE SPH_07_A</a:t>
            </a:r>
            <a:endParaRPr lang="fr-FR" dirty="0"/>
          </a:p>
        </p:txBody>
      </p:sp>
      <p:sp>
        <p:nvSpPr>
          <p:cNvPr id="7" name="Rectangle 6"/>
          <p:cNvSpPr/>
          <p:nvPr/>
        </p:nvSpPr>
        <p:spPr>
          <a:xfrm>
            <a:off x="785786" y="1000108"/>
            <a:ext cx="7632848" cy="1754326"/>
          </a:xfrm>
          <a:prstGeom prst="rect">
            <a:avLst/>
          </a:prstGeom>
        </p:spPr>
        <p:txBody>
          <a:bodyPr wrap="square">
            <a:spAutoFit/>
          </a:bodyPr>
          <a:lstStyle/>
          <a:p>
            <a:pPr algn="just"/>
            <a:r>
              <a:rPr lang="fr-FR" b="1" dirty="0" smtClean="0"/>
              <a:t>Concevez un système de détection réglable et s'adaptant au moins à l'un des trois systèmes de protection souhaités par le directeur du musée. </a:t>
            </a:r>
            <a:endParaRPr lang="fr-FR" dirty="0" smtClean="0"/>
          </a:p>
          <a:p>
            <a:pPr algn="just"/>
            <a:r>
              <a:rPr lang="fr-FR" b="1" dirty="0" smtClean="0"/>
              <a:t>Vous rédigerez un rapport indiquant les montages à réaliser, les mesures effectuées, les réglages et les choix de modélisation que vous aurez réalisés pour simuler au mieux la situation et s'adapter aux objectifs de protection.</a:t>
            </a:r>
            <a:endParaRPr lang="fr-FR" dirty="0" smtClean="0"/>
          </a:p>
          <a:p>
            <a:pPr lvl="0"/>
            <a:r>
              <a:rPr lang="fr-FR" dirty="0" smtClean="0">
                <a:solidFill>
                  <a:srgbClr val="002060"/>
                </a:solidFill>
              </a:rPr>
              <a:t> </a:t>
            </a:r>
            <a:endParaRPr lang="fr-FR" dirty="0">
              <a:solidFill>
                <a:srgbClr val="002060"/>
              </a:solidFill>
            </a:endParaRPr>
          </a:p>
        </p:txBody>
      </p:sp>
      <p:sp>
        <p:nvSpPr>
          <p:cNvPr id="8" name="Rectangle 7"/>
          <p:cNvSpPr/>
          <p:nvPr/>
        </p:nvSpPr>
        <p:spPr>
          <a:xfrm>
            <a:off x="1043608" y="332656"/>
            <a:ext cx="7416824" cy="584775"/>
          </a:xfrm>
          <a:prstGeom prst="rect">
            <a:avLst/>
          </a:prstGeom>
        </p:spPr>
        <p:txBody>
          <a:bodyPr wrap="square">
            <a:spAutoFit/>
          </a:bodyPr>
          <a:lstStyle/>
          <a:p>
            <a:pPr algn="ctr"/>
            <a:r>
              <a:rPr lang="fr-FR" sz="3200" b="1" u="dbl" dirty="0" smtClean="0">
                <a:solidFill>
                  <a:srgbClr val="002060"/>
                </a:solidFill>
                <a:latin typeface="Arial" panose="020B0604020202020204" pitchFamily="34" charset="0"/>
                <a:cs typeface="Arial" panose="020B0604020202020204" pitchFamily="34" charset="0"/>
              </a:rPr>
              <a:t>PROBLEME</a:t>
            </a:r>
            <a:endParaRPr lang="fr-FR" sz="3200" b="1" dirty="0" smtClean="0">
              <a:solidFill>
                <a:srgbClr val="002060"/>
              </a:solidFill>
              <a:latin typeface="Arial" panose="020B0604020202020204" pitchFamily="34" charset="0"/>
              <a:cs typeface="Arial" panose="020B0604020202020204" pitchFamily="34" charset="0"/>
            </a:endParaRPr>
          </a:p>
        </p:txBody>
      </p:sp>
      <p:sp>
        <p:nvSpPr>
          <p:cNvPr id="5" name="Rectangle 4"/>
          <p:cNvSpPr/>
          <p:nvPr/>
        </p:nvSpPr>
        <p:spPr>
          <a:xfrm>
            <a:off x="571472" y="2518350"/>
            <a:ext cx="8001056" cy="4339650"/>
          </a:xfrm>
          <a:prstGeom prst="rect">
            <a:avLst/>
          </a:prstGeom>
        </p:spPr>
        <p:txBody>
          <a:bodyPr wrap="square">
            <a:spAutoFit/>
          </a:bodyPr>
          <a:lstStyle/>
          <a:p>
            <a:pPr marL="342900" indent="-342900">
              <a:buAutoNum type="arabicParenR"/>
            </a:pPr>
            <a:r>
              <a:rPr lang="fr-FR" sz="2400" b="1" u="sng" dirty="0" smtClean="0"/>
              <a:t>Détecteur de proximité des visiteurs. </a:t>
            </a:r>
          </a:p>
          <a:p>
            <a:pPr marL="342900" indent="-342900">
              <a:buAutoNum type="arabicParenR"/>
            </a:pPr>
            <a:endParaRPr lang="fr-FR" b="1" dirty="0" smtClean="0"/>
          </a:p>
          <a:p>
            <a:pPr algn="just"/>
            <a:r>
              <a:rPr lang="fr-FR" dirty="0" smtClean="0"/>
              <a:t>On peut se baser sur l’ombre crée par un visiteur quand il s’approche trop du tableau. </a:t>
            </a:r>
          </a:p>
          <a:p>
            <a:pPr algn="just"/>
            <a:r>
              <a:rPr lang="fr-FR" dirty="0" smtClean="0"/>
              <a:t>Ainsi, l’éclairement va varier en diminuant et la résistance de la LDR va augmenter ainsi que la tension à ses bornes si elle est placée dans le montage diviseur de tension. </a:t>
            </a:r>
          </a:p>
          <a:p>
            <a:pPr algn="just"/>
            <a:r>
              <a:rPr lang="fr-FR" dirty="0" smtClean="0"/>
              <a:t>Nous voulons que la DEL et le </a:t>
            </a:r>
            <a:r>
              <a:rPr lang="fr-FR" dirty="0" err="1" smtClean="0"/>
              <a:t>buzzer</a:t>
            </a:r>
            <a:r>
              <a:rPr lang="fr-FR" dirty="0" smtClean="0"/>
              <a:t> ne « s’activent » que lorsque l’éclairement est inférieur à un seuil bien précis (fixé par les élèves). </a:t>
            </a:r>
          </a:p>
          <a:p>
            <a:pPr algn="just"/>
            <a:r>
              <a:rPr lang="fr-FR" dirty="0" smtClean="0"/>
              <a:t>Il faudrait donc que la DEL soit soumise à une tension dont le sens est différent suivant l’éclairement. </a:t>
            </a:r>
          </a:p>
          <a:p>
            <a:pPr algn="just"/>
            <a:r>
              <a:rPr lang="fr-FR" dirty="0" smtClean="0"/>
              <a:t>Ainsi, devrait émerger l’idée d’utiliser un montage comparateur. </a:t>
            </a:r>
          </a:p>
          <a:p>
            <a:pPr algn="just"/>
            <a:r>
              <a:rPr lang="fr-FR" dirty="0" smtClean="0"/>
              <a:t>Les tensions à comparer seront les tensions de la LDR, U</a:t>
            </a:r>
            <a:r>
              <a:rPr lang="fr-FR" baseline="-25000" dirty="0" smtClean="0"/>
              <a:t>LDR</a:t>
            </a:r>
            <a:r>
              <a:rPr lang="fr-FR" dirty="0" smtClean="0"/>
              <a:t> et une tension de référence réglable </a:t>
            </a:r>
            <a:r>
              <a:rPr lang="fr-FR" dirty="0" err="1" smtClean="0"/>
              <a:t>U</a:t>
            </a:r>
            <a:r>
              <a:rPr lang="fr-FR" baseline="-25000" dirty="0" err="1" smtClean="0"/>
              <a:t>ref</a:t>
            </a:r>
            <a:r>
              <a:rPr lang="fr-FR" dirty="0" smtClean="0"/>
              <a:t>  .</a:t>
            </a:r>
          </a:p>
          <a:p>
            <a:r>
              <a:rPr lang="fr-FR" dirty="0" smtClean="0"/>
              <a:t> </a:t>
            </a:r>
            <a:r>
              <a:rPr lang="fr-FR" dirty="0" smtClean="0">
                <a:solidFill>
                  <a:srgbClr val="002060"/>
                </a:solidFill>
              </a:rPr>
              <a:t> </a:t>
            </a:r>
            <a:endParaRPr lang="fr-FR" dirty="0">
              <a:solidFill>
                <a:srgbClr val="002060"/>
              </a:solidFill>
            </a:endParaRPr>
          </a:p>
        </p:txBody>
      </p:sp>
    </p:spTree>
    <p:extLst>
      <p:ext uri="{BB962C8B-B14F-4D97-AF65-F5344CB8AC3E}">
        <p14:creationId xmlns="" xmlns:p14="http://schemas.microsoft.com/office/powerpoint/2010/main" val="12905796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smtClean="0"/>
              <a:t>STAGE SPH_07_A</a:t>
            </a:r>
            <a:endParaRPr lang="fr-FR"/>
          </a:p>
        </p:txBody>
      </p:sp>
      <p:sp>
        <p:nvSpPr>
          <p:cNvPr id="4" name="Rectangle 3"/>
          <p:cNvSpPr/>
          <p:nvPr/>
        </p:nvSpPr>
        <p:spPr>
          <a:xfrm>
            <a:off x="1043608" y="332656"/>
            <a:ext cx="7416824" cy="584775"/>
          </a:xfrm>
          <a:prstGeom prst="rect">
            <a:avLst/>
          </a:prstGeom>
        </p:spPr>
        <p:txBody>
          <a:bodyPr wrap="square">
            <a:spAutoFit/>
          </a:bodyPr>
          <a:lstStyle/>
          <a:p>
            <a:pPr algn="ctr"/>
            <a:r>
              <a:rPr lang="fr-FR" sz="3200" b="1" u="dbl" dirty="0" smtClean="0">
                <a:solidFill>
                  <a:srgbClr val="002060"/>
                </a:solidFill>
                <a:latin typeface="Arial" panose="020B0604020202020204" pitchFamily="34" charset="0"/>
                <a:cs typeface="Arial" panose="020B0604020202020204" pitchFamily="34" charset="0"/>
              </a:rPr>
              <a:t>PROBLEME</a:t>
            </a:r>
            <a:endParaRPr lang="fr-FR" sz="3200" b="1" dirty="0" smtClean="0">
              <a:solidFill>
                <a:srgbClr val="002060"/>
              </a:solidFill>
              <a:latin typeface="Arial" panose="020B0604020202020204" pitchFamily="34" charset="0"/>
              <a:cs typeface="Arial" panose="020B0604020202020204" pitchFamily="34" charset="0"/>
            </a:endParaRPr>
          </a:p>
        </p:txBody>
      </p:sp>
      <p:sp>
        <p:nvSpPr>
          <p:cNvPr id="8" name="Rectangle 7"/>
          <p:cNvSpPr/>
          <p:nvPr/>
        </p:nvSpPr>
        <p:spPr>
          <a:xfrm>
            <a:off x="857224" y="1214422"/>
            <a:ext cx="7632848" cy="5078313"/>
          </a:xfrm>
          <a:prstGeom prst="rect">
            <a:avLst/>
          </a:prstGeom>
        </p:spPr>
        <p:txBody>
          <a:bodyPr wrap="square">
            <a:spAutoFit/>
          </a:bodyPr>
          <a:lstStyle/>
          <a:p>
            <a:r>
              <a:rPr lang="fr-FR" b="1" i="1" u="sng" dirty="0" smtClean="0"/>
              <a:t>Mode opératoire:</a:t>
            </a:r>
          </a:p>
          <a:p>
            <a:endParaRPr lang="fr-FR" b="1" dirty="0" smtClean="0"/>
          </a:p>
          <a:p>
            <a:pPr algn="just"/>
            <a:r>
              <a:rPr lang="fr-FR" dirty="0" smtClean="0"/>
              <a:t>On placera la tension de référence sur l’entrée E- et la tension aux bornes de la LDR sur l’entrée E+. </a:t>
            </a:r>
          </a:p>
          <a:p>
            <a:pPr algn="just"/>
            <a:r>
              <a:rPr lang="fr-FR" dirty="0" smtClean="0"/>
              <a:t>Cette tension de référence doit être comprise entre les valeurs de tension de la LDR en éclairement normal (U</a:t>
            </a:r>
            <a:r>
              <a:rPr lang="fr-FR" baseline="-25000" dirty="0" smtClean="0"/>
              <a:t>LDR clair</a:t>
            </a:r>
            <a:r>
              <a:rPr lang="fr-FR" dirty="0" smtClean="0"/>
              <a:t>) et en éclairement plus faible (à cause de l’ombre du visiteur) U</a:t>
            </a:r>
            <a:r>
              <a:rPr lang="fr-FR" baseline="-25000" dirty="0" smtClean="0"/>
              <a:t>LDR sombre</a:t>
            </a:r>
            <a:r>
              <a:rPr lang="fr-FR" dirty="0" smtClean="0"/>
              <a:t> .</a:t>
            </a:r>
          </a:p>
          <a:p>
            <a:pPr algn="just"/>
            <a:endParaRPr lang="fr-FR" dirty="0" smtClean="0"/>
          </a:p>
          <a:p>
            <a:pPr algn="just"/>
            <a:r>
              <a:rPr lang="fr-FR" dirty="0" smtClean="0"/>
              <a:t>Ainsi tant que l’éclairement est suffisant, U</a:t>
            </a:r>
            <a:r>
              <a:rPr lang="fr-FR" baseline="-25000" dirty="0" smtClean="0"/>
              <a:t>LDR clair</a:t>
            </a:r>
            <a:r>
              <a:rPr lang="fr-FR" dirty="0" smtClean="0"/>
              <a:t> &lt; </a:t>
            </a:r>
            <a:r>
              <a:rPr lang="fr-FR" dirty="0" err="1" smtClean="0"/>
              <a:t>U</a:t>
            </a:r>
            <a:r>
              <a:rPr lang="fr-FR" baseline="-25000" dirty="0" err="1" smtClean="0"/>
              <a:t>ref</a:t>
            </a:r>
            <a:r>
              <a:rPr lang="fr-FR" dirty="0" smtClean="0"/>
              <a:t> et la tension de sortie du comparateur est négative, la DEL reste éteinte. </a:t>
            </a:r>
          </a:p>
          <a:p>
            <a:pPr algn="just"/>
            <a:endParaRPr lang="fr-FR" dirty="0" smtClean="0"/>
          </a:p>
          <a:p>
            <a:pPr algn="just"/>
            <a:r>
              <a:rPr lang="fr-FR" dirty="0" smtClean="0"/>
              <a:t>Quand l’éclairement baisse, la tension de la LDR augmente et atteint la valeur</a:t>
            </a:r>
          </a:p>
          <a:p>
            <a:pPr algn="just"/>
            <a:r>
              <a:rPr lang="fr-FR" dirty="0" smtClean="0"/>
              <a:t> U </a:t>
            </a:r>
            <a:r>
              <a:rPr lang="fr-FR" baseline="-25000" dirty="0" smtClean="0"/>
              <a:t>LDR</a:t>
            </a:r>
            <a:r>
              <a:rPr lang="fr-FR" dirty="0" smtClean="0"/>
              <a:t> </a:t>
            </a:r>
            <a:r>
              <a:rPr lang="fr-FR" baseline="-25000" dirty="0" smtClean="0"/>
              <a:t>sombre</a:t>
            </a:r>
            <a:r>
              <a:rPr lang="fr-FR" dirty="0" smtClean="0"/>
              <a:t> &gt; </a:t>
            </a:r>
            <a:r>
              <a:rPr lang="fr-FR" dirty="0" err="1" smtClean="0"/>
              <a:t>U</a:t>
            </a:r>
            <a:r>
              <a:rPr lang="fr-FR" baseline="-25000" dirty="0" err="1" smtClean="0"/>
              <a:t>ref</a:t>
            </a:r>
            <a:r>
              <a:rPr lang="fr-FR" dirty="0" smtClean="0"/>
              <a:t>  .</a:t>
            </a:r>
          </a:p>
          <a:p>
            <a:pPr algn="just"/>
            <a:endParaRPr lang="fr-FR" dirty="0" smtClean="0"/>
          </a:p>
          <a:p>
            <a:pPr algn="just"/>
            <a:r>
              <a:rPr lang="fr-FR" dirty="0" smtClean="0"/>
              <a:t>En sortie, le comparateur délivre alors une tension Us &gt; 0 et la DEL peut briller (alarme visuelle). Si un </a:t>
            </a:r>
            <a:r>
              <a:rPr lang="fr-FR" dirty="0" err="1" smtClean="0"/>
              <a:t>buzzer</a:t>
            </a:r>
            <a:r>
              <a:rPr lang="fr-FR" dirty="0" smtClean="0"/>
              <a:t> est placé en sortie, il va alors pouvoir produire un son pour simuler l’alarme sonore. </a:t>
            </a:r>
          </a:p>
          <a:p>
            <a:pPr algn="just"/>
            <a:endParaRPr lang="fr-FR" dirty="0">
              <a:solidFill>
                <a:srgbClr val="002060"/>
              </a:solidFill>
            </a:endParaRPr>
          </a:p>
        </p:txBody>
      </p:sp>
    </p:spTree>
    <p:extLst>
      <p:ext uri="{BB962C8B-B14F-4D97-AF65-F5344CB8AC3E}">
        <p14:creationId xmlns="" xmlns:p14="http://schemas.microsoft.com/office/powerpoint/2010/main" val="15741456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smtClean="0"/>
              <a:t>STAGE SPH_07_A</a:t>
            </a:r>
            <a:endParaRPr lang="fr-FR"/>
          </a:p>
        </p:txBody>
      </p:sp>
      <p:sp>
        <p:nvSpPr>
          <p:cNvPr id="4" name="Rectangle 3"/>
          <p:cNvSpPr/>
          <p:nvPr/>
        </p:nvSpPr>
        <p:spPr>
          <a:xfrm>
            <a:off x="1000100" y="357166"/>
            <a:ext cx="7416824" cy="584775"/>
          </a:xfrm>
          <a:prstGeom prst="rect">
            <a:avLst/>
          </a:prstGeom>
        </p:spPr>
        <p:txBody>
          <a:bodyPr wrap="square">
            <a:spAutoFit/>
          </a:bodyPr>
          <a:lstStyle/>
          <a:p>
            <a:pPr algn="ctr"/>
            <a:r>
              <a:rPr lang="fr-FR" sz="3200" b="1" u="dbl" dirty="0" smtClean="0">
                <a:solidFill>
                  <a:srgbClr val="002060"/>
                </a:solidFill>
                <a:latin typeface="Arial" panose="020B0604020202020204" pitchFamily="34" charset="0"/>
                <a:cs typeface="Arial" panose="020B0604020202020204" pitchFamily="34" charset="0"/>
              </a:rPr>
              <a:t>PROBLEME</a:t>
            </a:r>
            <a:endParaRPr lang="fr-FR" sz="3200" b="1" dirty="0" smtClean="0">
              <a:solidFill>
                <a:srgbClr val="002060"/>
              </a:solidFill>
              <a:latin typeface="Arial" panose="020B0604020202020204" pitchFamily="34" charset="0"/>
              <a:cs typeface="Arial" panose="020B0604020202020204" pitchFamily="34" charset="0"/>
            </a:endParaRPr>
          </a:p>
        </p:txBody>
      </p:sp>
      <p:sp>
        <p:nvSpPr>
          <p:cNvPr id="5" name="Rectangle 4"/>
          <p:cNvSpPr/>
          <p:nvPr/>
        </p:nvSpPr>
        <p:spPr>
          <a:xfrm>
            <a:off x="857224" y="1214422"/>
            <a:ext cx="7632848" cy="4431983"/>
          </a:xfrm>
          <a:prstGeom prst="rect">
            <a:avLst/>
          </a:prstGeom>
        </p:spPr>
        <p:txBody>
          <a:bodyPr wrap="square">
            <a:spAutoFit/>
          </a:bodyPr>
          <a:lstStyle/>
          <a:p>
            <a:r>
              <a:rPr lang="fr-FR" b="1" i="1" u="sng" dirty="0" smtClean="0"/>
              <a:t>Mode opératoire (suite) :</a:t>
            </a:r>
          </a:p>
          <a:p>
            <a:endParaRPr lang="fr-FR" b="1" i="1" u="sng" dirty="0" smtClean="0"/>
          </a:p>
          <a:p>
            <a:pPr algn="just"/>
            <a:r>
              <a:rPr lang="fr-FR" u="sng" dirty="0" smtClean="0"/>
              <a:t>Remarque </a:t>
            </a:r>
            <a:r>
              <a:rPr lang="fr-FR" dirty="0" smtClean="0"/>
              <a:t>: bien sûr il faut aussi que Us&gt; U seuil de la DEL ce qui ne pose en pratique aucun problème car Us &gt; 3V </a:t>
            </a:r>
            <a:endParaRPr lang="fr-FR" b="1" dirty="0" smtClean="0"/>
          </a:p>
          <a:p>
            <a:pPr algn="just"/>
            <a:endParaRPr lang="fr-FR" dirty="0" smtClean="0"/>
          </a:p>
          <a:p>
            <a:pPr algn="just"/>
            <a:r>
              <a:rPr lang="fr-FR" dirty="0" smtClean="0"/>
              <a:t>Pour régler la sensibilité du montage, on rapproche la tension </a:t>
            </a:r>
            <a:r>
              <a:rPr lang="fr-FR" dirty="0" err="1" smtClean="0"/>
              <a:t>U</a:t>
            </a:r>
            <a:r>
              <a:rPr lang="fr-FR" baseline="-25000" dirty="0" err="1" smtClean="0"/>
              <a:t>ref</a:t>
            </a:r>
            <a:r>
              <a:rPr lang="fr-FR" dirty="0" smtClean="0"/>
              <a:t> de la tension U</a:t>
            </a:r>
            <a:r>
              <a:rPr lang="fr-FR" baseline="-25000" dirty="0" smtClean="0"/>
              <a:t>LDR clair.</a:t>
            </a:r>
          </a:p>
          <a:p>
            <a:endParaRPr lang="fr-FR" baseline="-25000" dirty="0" smtClean="0"/>
          </a:p>
          <a:p>
            <a:pPr algn="just"/>
            <a:r>
              <a:rPr lang="fr-FR" dirty="0" smtClean="0"/>
              <a:t> Ainsi dès que l’éclairement change un peu, la bascule s’effectue et la DEL s’allume. </a:t>
            </a:r>
          </a:p>
          <a:p>
            <a:pPr algn="just"/>
            <a:endParaRPr lang="fr-FR" dirty="0" smtClean="0"/>
          </a:p>
          <a:p>
            <a:pPr algn="just"/>
            <a:r>
              <a:rPr lang="fr-FR" dirty="0" smtClean="0"/>
              <a:t>Ici on attend des élèves que leurs réglages de </a:t>
            </a:r>
            <a:r>
              <a:rPr lang="fr-FR" dirty="0" err="1" smtClean="0"/>
              <a:t>U</a:t>
            </a:r>
            <a:r>
              <a:rPr lang="fr-FR" baseline="-25000" dirty="0" err="1" smtClean="0"/>
              <a:t>ref</a:t>
            </a:r>
            <a:r>
              <a:rPr lang="fr-FR" dirty="0" smtClean="0"/>
              <a:t> s’effectuent de façon expérimentale à tâtons en mesurant les valeurs de U</a:t>
            </a:r>
            <a:r>
              <a:rPr lang="fr-FR" baseline="-25000" dirty="0" smtClean="0"/>
              <a:t>LDR</a:t>
            </a:r>
            <a:r>
              <a:rPr lang="fr-FR" dirty="0" smtClean="0"/>
              <a:t> sous différents éclairements avec un voltmètre.</a:t>
            </a:r>
          </a:p>
          <a:p>
            <a:r>
              <a:rPr lang="fr-FR" dirty="0" smtClean="0"/>
              <a:t> </a:t>
            </a:r>
            <a:endParaRPr lang="fr-FR" b="1" dirty="0" smtClean="0"/>
          </a:p>
          <a:p>
            <a:pPr algn="just"/>
            <a:endParaRPr lang="fr-FR" dirty="0">
              <a:solidFill>
                <a:srgbClr val="002060"/>
              </a:solidFill>
            </a:endParaRPr>
          </a:p>
        </p:txBody>
      </p:sp>
    </p:spTree>
    <p:extLst>
      <p:ext uri="{BB962C8B-B14F-4D97-AF65-F5344CB8AC3E}">
        <p14:creationId xmlns="" xmlns:p14="http://schemas.microsoft.com/office/powerpoint/2010/main" val="27331901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fr-FR" smtClean="0"/>
              <a:t>STAGE SPH_07_A</a:t>
            </a:r>
            <a:endParaRPr lang="fr-FR"/>
          </a:p>
        </p:txBody>
      </p:sp>
      <p:sp>
        <p:nvSpPr>
          <p:cNvPr id="6" name="Titre 5"/>
          <p:cNvSpPr>
            <a:spLocks noGrp="1"/>
          </p:cNvSpPr>
          <p:nvPr>
            <p:ph type="title"/>
          </p:nvPr>
        </p:nvSpPr>
        <p:spPr>
          <a:xfrm>
            <a:off x="500034" y="214290"/>
            <a:ext cx="8229600" cy="584775"/>
          </a:xfrm>
          <a:prstGeom prst="rect">
            <a:avLst/>
          </a:prstGeom>
        </p:spPr>
        <p:txBody>
          <a:bodyPr wrap="square">
            <a:spAutoFit/>
          </a:bodyPr>
          <a:lstStyle/>
          <a:p>
            <a:pPr algn="ctr"/>
            <a:r>
              <a:rPr lang="fr-FR" sz="3200" b="1" u="dbl" dirty="0" smtClean="0">
                <a:solidFill>
                  <a:srgbClr val="002060"/>
                </a:solidFill>
                <a:latin typeface="Arial" panose="020B0604020202020204" pitchFamily="34" charset="0"/>
                <a:cs typeface="Arial" panose="020B0604020202020204" pitchFamily="34" charset="0"/>
              </a:rPr>
              <a:t>PROBLEME</a:t>
            </a:r>
            <a:endParaRPr lang="fr-FR" sz="3200" b="1" dirty="0" smtClean="0">
              <a:solidFill>
                <a:srgbClr val="002060"/>
              </a:solidFill>
              <a:latin typeface="Arial" panose="020B0604020202020204" pitchFamily="34" charset="0"/>
              <a:cs typeface="Arial" panose="020B0604020202020204" pitchFamily="34" charset="0"/>
            </a:endParaRPr>
          </a:p>
        </p:txBody>
      </p:sp>
      <p:sp>
        <p:nvSpPr>
          <p:cNvPr id="7" name="Rectangle 6"/>
          <p:cNvSpPr/>
          <p:nvPr/>
        </p:nvSpPr>
        <p:spPr>
          <a:xfrm>
            <a:off x="500034" y="1071546"/>
            <a:ext cx="7632848" cy="1200329"/>
          </a:xfrm>
          <a:prstGeom prst="rect">
            <a:avLst/>
          </a:prstGeom>
        </p:spPr>
        <p:txBody>
          <a:bodyPr wrap="square">
            <a:spAutoFit/>
          </a:bodyPr>
          <a:lstStyle/>
          <a:p>
            <a:r>
              <a:rPr lang="fr-FR" b="1" i="1" u="sng" dirty="0" smtClean="0"/>
              <a:t>Schéma du montage:</a:t>
            </a:r>
          </a:p>
          <a:p>
            <a:endParaRPr lang="fr-FR" b="1" i="1" u="sng" dirty="0" smtClean="0"/>
          </a:p>
          <a:p>
            <a:r>
              <a:rPr lang="fr-FR" dirty="0" smtClean="0"/>
              <a:t> </a:t>
            </a:r>
            <a:endParaRPr lang="fr-FR" b="1" dirty="0" smtClean="0"/>
          </a:p>
          <a:p>
            <a:pPr algn="just"/>
            <a:endParaRPr lang="fr-FR" dirty="0">
              <a:solidFill>
                <a:srgbClr val="002060"/>
              </a:solidFill>
            </a:endParaRPr>
          </a:p>
        </p:txBody>
      </p:sp>
      <p:pic>
        <p:nvPicPr>
          <p:cNvPr id="1027" name="Picture 3"/>
          <p:cNvPicPr>
            <a:picLocks noGrp="1" noChangeAspect="1" noChangeArrowheads="1"/>
          </p:cNvPicPr>
          <p:nvPr>
            <p:ph idx="1"/>
          </p:nvPr>
        </p:nvPicPr>
        <p:blipFill>
          <a:blip r:embed="rId2"/>
          <a:srcRect/>
          <a:stretch>
            <a:fillRect/>
          </a:stretch>
        </p:blipFill>
        <p:spPr bwMode="auto">
          <a:xfrm>
            <a:off x="467656" y="1600200"/>
            <a:ext cx="8208687" cy="45259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smtClean="0"/>
              <a:t>STAGE SPH_07_A</a:t>
            </a:r>
            <a:endParaRPr lang="fr-FR"/>
          </a:p>
        </p:txBody>
      </p:sp>
      <p:sp>
        <p:nvSpPr>
          <p:cNvPr id="4" name="Rectangle 3"/>
          <p:cNvSpPr/>
          <p:nvPr/>
        </p:nvSpPr>
        <p:spPr>
          <a:xfrm>
            <a:off x="1071538" y="214290"/>
            <a:ext cx="7416824" cy="584775"/>
          </a:xfrm>
          <a:prstGeom prst="rect">
            <a:avLst/>
          </a:prstGeom>
        </p:spPr>
        <p:txBody>
          <a:bodyPr wrap="square">
            <a:spAutoFit/>
          </a:bodyPr>
          <a:lstStyle/>
          <a:p>
            <a:pPr algn="ctr"/>
            <a:r>
              <a:rPr lang="fr-FR" sz="3200" b="1" u="dbl" dirty="0" smtClean="0">
                <a:solidFill>
                  <a:srgbClr val="002060"/>
                </a:solidFill>
                <a:latin typeface="Arial" panose="020B0604020202020204" pitchFamily="34" charset="0"/>
                <a:cs typeface="Arial" panose="020B0604020202020204" pitchFamily="34" charset="0"/>
              </a:rPr>
              <a:t>PROBLEME</a:t>
            </a:r>
            <a:endParaRPr lang="fr-FR" sz="3200" b="1" dirty="0" smtClean="0">
              <a:solidFill>
                <a:srgbClr val="002060"/>
              </a:solidFill>
              <a:latin typeface="Arial" panose="020B0604020202020204" pitchFamily="34" charset="0"/>
              <a:cs typeface="Arial" panose="020B0604020202020204" pitchFamily="34" charset="0"/>
            </a:endParaRPr>
          </a:p>
        </p:txBody>
      </p:sp>
      <p:sp>
        <p:nvSpPr>
          <p:cNvPr id="5" name="Rectangle 4"/>
          <p:cNvSpPr/>
          <p:nvPr/>
        </p:nvSpPr>
        <p:spPr>
          <a:xfrm>
            <a:off x="857224" y="857232"/>
            <a:ext cx="7632848" cy="3970318"/>
          </a:xfrm>
          <a:prstGeom prst="rect">
            <a:avLst/>
          </a:prstGeom>
        </p:spPr>
        <p:txBody>
          <a:bodyPr wrap="square">
            <a:spAutoFit/>
          </a:bodyPr>
          <a:lstStyle/>
          <a:p>
            <a:r>
              <a:rPr lang="fr-FR" b="1" i="1" u="sng" dirty="0" smtClean="0"/>
              <a:t>Photo montage expérimental:</a:t>
            </a:r>
          </a:p>
          <a:p>
            <a:r>
              <a:rPr lang="fr-FR" dirty="0" smtClean="0"/>
              <a:t> </a:t>
            </a:r>
          </a:p>
          <a:p>
            <a:endParaRPr lang="fr-FR" dirty="0" smtClean="0"/>
          </a:p>
          <a:p>
            <a:endParaRPr lang="fr-FR" b="1" i="1" u="sng" dirty="0" smtClean="0"/>
          </a:p>
          <a:p>
            <a:endParaRPr lang="fr-FR" b="1" i="1" u="sng" dirty="0" smtClean="0"/>
          </a:p>
          <a:p>
            <a:endParaRPr lang="fr-FR" b="1" i="1" u="sng" dirty="0" smtClean="0"/>
          </a:p>
          <a:p>
            <a:endParaRPr lang="fr-FR" b="1" i="1" u="sng" dirty="0" smtClean="0"/>
          </a:p>
          <a:p>
            <a:endParaRPr lang="fr-FR" b="1" i="1" u="sng" dirty="0" smtClean="0"/>
          </a:p>
          <a:p>
            <a:endParaRPr lang="fr-FR" b="1" dirty="0" smtClean="0"/>
          </a:p>
          <a:p>
            <a:endParaRPr lang="fr-FR" b="1" dirty="0" smtClean="0"/>
          </a:p>
          <a:p>
            <a:endParaRPr lang="fr-FR" b="1" dirty="0" smtClean="0"/>
          </a:p>
          <a:p>
            <a:endParaRPr lang="fr-FR" b="1" dirty="0" smtClean="0"/>
          </a:p>
          <a:p>
            <a:endParaRPr lang="fr-FR" b="1" dirty="0" smtClean="0"/>
          </a:p>
          <a:p>
            <a:pPr algn="just"/>
            <a:endParaRPr lang="fr-FR" dirty="0">
              <a:solidFill>
                <a:srgbClr val="002060"/>
              </a:solidFill>
            </a:endParaRPr>
          </a:p>
        </p:txBody>
      </p:sp>
      <p:pic>
        <p:nvPicPr>
          <p:cNvPr id="7" name="Image 6" descr="DSCN8411.JPG"/>
          <p:cNvPicPr>
            <a:picLocks noChangeAspect="1"/>
          </p:cNvPicPr>
          <p:nvPr/>
        </p:nvPicPr>
        <p:blipFill>
          <a:blip r:embed="rId2"/>
          <a:stretch>
            <a:fillRect/>
          </a:stretch>
        </p:blipFill>
        <p:spPr>
          <a:xfrm>
            <a:off x="1071538" y="1268000"/>
            <a:ext cx="6858048" cy="5143536"/>
          </a:xfrm>
          <a:prstGeom prst="rect">
            <a:avLst/>
          </a:prstGeom>
        </p:spPr>
      </p:pic>
    </p:spTree>
    <p:extLst>
      <p:ext uri="{BB962C8B-B14F-4D97-AF65-F5344CB8AC3E}">
        <p14:creationId xmlns="" xmlns:p14="http://schemas.microsoft.com/office/powerpoint/2010/main" val="27331901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smtClean="0"/>
              <a:t>STAGE SPH_07_A</a:t>
            </a:r>
            <a:endParaRPr lang="fr-FR"/>
          </a:p>
        </p:txBody>
      </p:sp>
      <p:sp>
        <p:nvSpPr>
          <p:cNvPr id="4" name="Rectangle 3"/>
          <p:cNvSpPr/>
          <p:nvPr/>
        </p:nvSpPr>
        <p:spPr>
          <a:xfrm>
            <a:off x="1000100" y="142852"/>
            <a:ext cx="7416824" cy="584775"/>
          </a:xfrm>
          <a:prstGeom prst="rect">
            <a:avLst/>
          </a:prstGeom>
        </p:spPr>
        <p:txBody>
          <a:bodyPr wrap="square">
            <a:spAutoFit/>
          </a:bodyPr>
          <a:lstStyle/>
          <a:p>
            <a:pPr algn="ctr"/>
            <a:r>
              <a:rPr lang="fr-FR" sz="3200" b="1" u="dbl" dirty="0" smtClean="0">
                <a:solidFill>
                  <a:srgbClr val="002060"/>
                </a:solidFill>
                <a:latin typeface="Arial" panose="020B0604020202020204" pitchFamily="34" charset="0"/>
                <a:cs typeface="Arial" panose="020B0604020202020204" pitchFamily="34" charset="0"/>
              </a:rPr>
              <a:t>PROBLEME</a:t>
            </a:r>
            <a:endParaRPr lang="fr-FR" sz="3200" b="1" dirty="0" smtClean="0">
              <a:solidFill>
                <a:srgbClr val="002060"/>
              </a:solidFill>
              <a:latin typeface="Arial" panose="020B0604020202020204" pitchFamily="34" charset="0"/>
              <a:cs typeface="Arial" panose="020B0604020202020204" pitchFamily="34" charset="0"/>
            </a:endParaRPr>
          </a:p>
        </p:txBody>
      </p:sp>
      <p:sp>
        <p:nvSpPr>
          <p:cNvPr id="5" name="Rectangle 4"/>
          <p:cNvSpPr/>
          <p:nvPr/>
        </p:nvSpPr>
        <p:spPr>
          <a:xfrm>
            <a:off x="857224" y="948690"/>
            <a:ext cx="7632848" cy="5355312"/>
          </a:xfrm>
          <a:prstGeom prst="rect">
            <a:avLst/>
          </a:prstGeom>
        </p:spPr>
        <p:txBody>
          <a:bodyPr wrap="square">
            <a:spAutoFit/>
          </a:bodyPr>
          <a:lstStyle/>
          <a:p>
            <a:r>
              <a:rPr lang="fr-FR" dirty="0" smtClean="0"/>
              <a:t>1 )  U</a:t>
            </a:r>
            <a:r>
              <a:rPr lang="fr-FR" baseline="-25000" dirty="0" smtClean="0"/>
              <a:t>LDR clair</a:t>
            </a:r>
            <a:r>
              <a:rPr lang="fr-FR" dirty="0" smtClean="0"/>
              <a:t> &lt; </a:t>
            </a:r>
            <a:r>
              <a:rPr lang="fr-FR" dirty="0" err="1" smtClean="0"/>
              <a:t>U</a:t>
            </a:r>
            <a:r>
              <a:rPr lang="fr-FR" baseline="-25000" dirty="0" err="1" smtClean="0"/>
              <a:t>ref</a:t>
            </a:r>
            <a:r>
              <a:rPr lang="fr-FR" dirty="0" smtClean="0"/>
              <a:t> </a:t>
            </a:r>
            <a:r>
              <a:rPr lang="fr-FR" dirty="0" smtClean="0"/>
              <a:t>, Us est  négative. </a:t>
            </a:r>
            <a:r>
              <a:rPr lang="fr-FR" dirty="0" smtClean="0"/>
              <a:t>L</a:t>
            </a:r>
            <a:r>
              <a:rPr lang="fr-FR" dirty="0" smtClean="0"/>
              <a:t>a </a:t>
            </a:r>
            <a:r>
              <a:rPr lang="fr-FR" dirty="0" smtClean="0"/>
              <a:t>LED est éteinte, le </a:t>
            </a:r>
            <a:r>
              <a:rPr lang="fr-FR" dirty="0" err="1" smtClean="0"/>
              <a:t>buzzer</a:t>
            </a:r>
            <a:r>
              <a:rPr lang="fr-FR" dirty="0" smtClean="0"/>
              <a:t> ne sonne pas.</a:t>
            </a:r>
            <a:endParaRPr lang="fr-FR" b="1" i="1" u="sng" dirty="0" smtClean="0"/>
          </a:p>
          <a:p>
            <a:pPr algn="just"/>
            <a:r>
              <a:rPr lang="fr-FR" dirty="0" smtClean="0"/>
              <a:t>Ici dans nos conditions expérimentales, la luminosité est l’éclairage d’ambiance de la salle (néons)</a:t>
            </a:r>
          </a:p>
          <a:p>
            <a:pPr algn="just"/>
            <a:r>
              <a:rPr lang="fr-FR" dirty="0" smtClean="0"/>
              <a:t>Le luxmètre indique 920 lux ; U</a:t>
            </a:r>
            <a:r>
              <a:rPr lang="fr-FR" baseline="-25000" dirty="0" smtClean="0"/>
              <a:t>LDR clair</a:t>
            </a:r>
            <a:r>
              <a:rPr lang="fr-FR" dirty="0" smtClean="0"/>
              <a:t> =7,56 V ; </a:t>
            </a:r>
            <a:r>
              <a:rPr lang="fr-FR" dirty="0" err="1" smtClean="0"/>
              <a:t>U</a:t>
            </a:r>
            <a:r>
              <a:rPr lang="fr-FR" baseline="-25000" dirty="0" err="1" smtClean="0"/>
              <a:t>ref</a:t>
            </a:r>
            <a:r>
              <a:rPr lang="fr-FR" dirty="0" smtClean="0"/>
              <a:t>  = 7,58 V</a:t>
            </a:r>
          </a:p>
          <a:p>
            <a:pPr algn="just"/>
            <a:endParaRPr lang="fr-FR" dirty="0" smtClean="0"/>
          </a:p>
          <a:p>
            <a:pPr algn="just"/>
            <a:endParaRPr lang="fr-FR" dirty="0" smtClean="0"/>
          </a:p>
          <a:p>
            <a:endParaRPr lang="fr-FR" dirty="0" smtClean="0"/>
          </a:p>
          <a:p>
            <a:endParaRPr lang="fr-FR" dirty="0" smtClean="0"/>
          </a:p>
          <a:p>
            <a:endParaRPr lang="fr-FR" b="1" i="1" u="sng" dirty="0" smtClean="0"/>
          </a:p>
          <a:p>
            <a:endParaRPr lang="fr-FR" b="1" i="1" u="sng" dirty="0" smtClean="0"/>
          </a:p>
          <a:p>
            <a:endParaRPr lang="fr-FR" b="1" i="1" u="sng" dirty="0" smtClean="0"/>
          </a:p>
          <a:p>
            <a:endParaRPr lang="fr-FR" b="1" i="1" u="sng" dirty="0" smtClean="0"/>
          </a:p>
          <a:p>
            <a:endParaRPr lang="fr-FR" b="1" i="1" u="sng" dirty="0" smtClean="0"/>
          </a:p>
          <a:p>
            <a:endParaRPr lang="fr-FR" b="1" dirty="0" smtClean="0"/>
          </a:p>
          <a:p>
            <a:endParaRPr lang="fr-FR" b="1" dirty="0" smtClean="0"/>
          </a:p>
          <a:p>
            <a:endParaRPr lang="fr-FR" b="1" dirty="0" smtClean="0"/>
          </a:p>
          <a:p>
            <a:endParaRPr lang="fr-FR" b="1" dirty="0" smtClean="0"/>
          </a:p>
          <a:p>
            <a:endParaRPr lang="fr-FR" b="1" dirty="0" smtClean="0"/>
          </a:p>
          <a:p>
            <a:pPr algn="just"/>
            <a:endParaRPr lang="fr-FR" dirty="0">
              <a:solidFill>
                <a:srgbClr val="002060"/>
              </a:solidFill>
            </a:endParaRPr>
          </a:p>
        </p:txBody>
      </p:sp>
      <p:pic>
        <p:nvPicPr>
          <p:cNvPr id="8" name="Image 7" descr="IMG_2157.JPG"/>
          <p:cNvPicPr>
            <a:picLocks noChangeAspect="1"/>
          </p:cNvPicPr>
          <p:nvPr/>
        </p:nvPicPr>
        <p:blipFill>
          <a:blip r:embed="rId2" cstate="print"/>
          <a:stretch>
            <a:fillRect/>
          </a:stretch>
        </p:blipFill>
        <p:spPr>
          <a:xfrm>
            <a:off x="428596" y="2357430"/>
            <a:ext cx="4452969" cy="3339727"/>
          </a:xfrm>
          <a:prstGeom prst="rect">
            <a:avLst/>
          </a:prstGeom>
        </p:spPr>
      </p:pic>
      <p:pic>
        <p:nvPicPr>
          <p:cNvPr id="9" name="Image 8" descr="IMG_2157b.JPG"/>
          <p:cNvPicPr>
            <a:picLocks noChangeAspect="1"/>
          </p:cNvPicPr>
          <p:nvPr/>
        </p:nvPicPr>
        <p:blipFill>
          <a:blip r:embed="rId3" cstate="print"/>
          <a:stretch>
            <a:fillRect/>
          </a:stretch>
        </p:blipFill>
        <p:spPr>
          <a:xfrm>
            <a:off x="4929190" y="2214554"/>
            <a:ext cx="3924127" cy="3670742"/>
          </a:xfrm>
          <a:prstGeom prst="rect">
            <a:avLst/>
          </a:prstGeom>
        </p:spPr>
      </p:pic>
    </p:spTree>
    <p:extLst>
      <p:ext uri="{BB962C8B-B14F-4D97-AF65-F5344CB8AC3E}">
        <p14:creationId xmlns="" xmlns:p14="http://schemas.microsoft.com/office/powerpoint/2010/main" val="27331901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smtClean="0"/>
              <a:t>STAGE SPH_07_A</a:t>
            </a:r>
            <a:endParaRPr lang="fr-FR"/>
          </a:p>
        </p:txBody>
      </p:sp>
      <p:sp>
        <p:nvSpPr>
          <p:cNvPr id="4" name="Rectangle 3"/>
          <p:cNvSpPr/>
          <p:nvPr/>
        </p:nvSpPr>
        <p:spPr>
          <a:xfrm>
            <a:off x="1000100" y="214290"/>
            <a:ext cx="7416824" cy="584775"/>
          </a:xfrm>
          <a:prstGeom prst="rect">
            <a:avLst/>
          </a:prstGeom>
        </p:spPr>
        <p:txBody>
          <a:bodyPr wrap="square">
            <a:spAutoFit/>
          </a:bodyPr>
          <a:lstStyle/>
          <a:p>
            <a:pPr algn="ctr"/>
            <a:r>
              <a:rPr lang="fr-FR" sz="3200" b="1" u="dbl" dirty="0" smtClean="0">
                <a:solidFill>
                  <a:srgbClr val="002060"/>
                </a:solidFill>
                <a:latin typeface="Arial" panose="020B0604020202020204" pitchFamily="34" charset="0"/>
                <a:cs typeface="Arial" panose="020B0604020202020204" pitchFamily="34" charset="0"/>
              </a:rPr>
              <a:t>PROBLEME</a:t>
            </a:r>
            <a:endParaRPr lang="fr-FR" sz="3200" b="1" dirty="0" smtClean="0">
              <a:solidFill>
                <a:srgbClr val="002060"/>
              </a:solidFill>
              <a:latin typeface="Arial" panose="020B0604020202020204" pitchFamily="34" charset="0"/>
              <a:cs typeface="Arial" panose="020B0604020202020204" pitchFamily="34" charset="0"/>
            </a:endParaRPr>
          </a:p>
        </p:txBody>
      </p:sp>
      <p:sp>
        <p:nvSpPr>
          <p:cNvPr id="5" name="Rectangle 4"/>
          <p:cNvSpPr/>
          <p:nvPr/>
        </p:nvSpPr>
        <p:spPr>
          <a:xfrm>
            <a:off x="857224" y="948690"/>
            <a:ext cx="7632848" cy="5632311"/>
          </a:xfrm>
          <a:prstGeom prst="rect">
            <a:avLst/>
          </a:prstGeom>
        </p:spPr>
        <p:txBody>
          <a:bodyPr wrap="square">
            <a:spAutoFit/>
          </a:bodyPr>
          <a:lstStyle/>
          <a:p>
            <a:pPr algn="just"/>
            <a:r>
              <a:rPr lang="fr-FR" dirty="0" smtClean="0"/>
              <a:t>2 ) U</a:t>
            </a:r>
            <a:r>
              <a:rPr lang="fr-FR" baseline="-25000" dirty="0" smtClean="0"/>
              <a:t>LDR sombre</a:t>
            </a:r>
            <a:r>
              <a:rPr lang="fr-FR" dirty="0" smtClean="0"/>
              <a:t> &gt; </a:t>
            </a:r>
            <a:r>
              <a:rPr lang="fr-FR" dirty="0" err="1" smtClean="0"/>
              <a:t>U</a:t>
            </a:r>
            <a:r>
              <a:rPr lang="fr-FR" baseline="-25000" dirty="0" err="1" smtClean="0"/>
              <a:t>ref</a:t>
            </a:r>
            <a:r>
              <a:rPr lang="fr-FR" baseline="-25000" dirty="0" smtClean="0"/>
              <a:t>,.</a:t>
            </a:r>
            <a:r>
              <a:rPr lang="fr-FR" dirty="0" smtClean="0"/>
              <a:t>  Us est supérieure à 0.  la LED s’éclaire et le </a:t>
            </a:r>
            <a:r>
              <a:rPr lang="fr-FR" dirty="0" err="1" smtClean="0"/>
              <a:t>buzzer</a:t>
            </a:r>
            <a:r>
              <a:rPr lang="fr-FR" dirty="0" smtClean="0"/>
              <a:t> sonne.</a:t>
            </a:r>
            <a:endParaRPr lang="fr-FR" b="1" i="1" u="sng" dirty="0" smtClean="0"/>
          </a:p>
          <a:p>
            <a:pPr algn="just"/>
            <a:r>
              <a:rPr lang="fr-FR" dirty="0" smtClean="0"/>
              <a:t>Ici, dans nos conditions expérimentales, la luminosité est l’éclairage d’ambiance de la salle (néons) diminué par le rapprochement d’un individu.</a:t>
            </a:r>
          </a:p>
          <a:p>
            <a:pPr algn="just"/>
            <a:r>
              <a:rPr lang="fr-FR" dirty="0" smtClean="0"/>
              <a:t>Le luxmètre indique 840 lux;  U</a:t>
            </a:r>
            <a:r>
              <a:rPr lang="fr-FR" baseline="-25000" dirty="0" smtClean="0"/>
              <a:t>LDR ombre</a:t>
            </a:r>
            <a:r>
              <a:rPr lang="fr-FR" dirty="0" smtClean="0"/>
              <a:t>  =7,78V ; </a:t>
            </a:r>
            <a:r>
              <a:rPr lang="fr-FR" dirty="0" err="1" smtClean="0"/>
              <a:t>U</a:t>
            </a:r>
            <a:r>
              <a:rPr lang="fr-FR" baseline="-25000" dirty="0" err="1" smtClean="0"/>
              <a:t>ref</a:t>
            </a:r>
            <a:r>
              <a:rPr lang="fr-FR" dirty="0" smtClean="0"/>
              <a:t>  = 7,58V</a:t>
            </a:r>
          </a:p>
          <a:p>
            <a:pPr algn="just"/>
            <a:endParaRPr lang="fr-FR" dirty="0" smtClean="0"/>
          </a:p>
          <a:p>
            <a:pPr algn="just"/>
            <a:endParaRPr lang="fr-FR" dirty="0" smtClean="0"/>
          </a:p>
          <a:p>
            <a:endParaRPr lang="fr-FR" dirty="0" smtClean="0"/>
          </a:p>
          <a:p>
            <a:endParaRPr lang="fr-FR" dirty="0" smtClean="0"/>
          </a:p>
          <a:p>
            <a:endParaRPr lang="fr-FR" b="1" i="1" u="sng" dirty="0" smtClean="0"/>
          </a:p>
          <a:p>
            <a:endParaRPr lang="fr-FR" b="1" i="1" u="sng" dirty="0" smtClean="0"/>
          </a:p>
          <a:p>
            <a:endParaRPr lang="fr-FR" b="1" i="1" u="sng" dirty="0" smtClean="0"/>
          </a:p>
          <a:p>
            <a:endParaRPr lang="fr-FR" b="1" i="1" u="sng" dirty="0" smtClean="0"/>
          </a:p>
          <a:p>
            <a:endParaRPr lang="fr-FR" b="1" i="1" u="sng" dirty="0" smtClean="0"/>
          </a:p>
          <a:p>
            <a:endParaRPr lang="fr-FR" b="1" dirty="0" smtClean="0"/>
          </a:p>
          <a:p>
            <a:endParaRPr lang="fr-FR" b="1" dirty="0" smtClean="0"/>
          </a:p>
          <a:p>
            <a:endParaRPr lang="fr-FR" b="1" dirty="0" smtClean="0"/>
          </a:p>
          <a:p>
            <a:endParaRPr lang="fr-FR" b="1" dirty="0" smtClean="0"/>
          </a:p>
          <a:p>
            <a:endParaRPr lang="fr-FR" b="1" dirty="0" smtClean="0"/>
          </a:p>
          <a:p>
            <a:r>
              <a:rPr lang="fr-FR" sz="2000" b="1" dirty="0" smtClean="0"/>
              <a:t>Vidéo </a:t>
            </a:r>
            <a:r>
              <a:rPr lang="fr-FR" b="1" dirty="0" smtClean="0"/>
              <a:t> cliquez ici : </a:t>
            </a:r>
          </a:p>
          <a:p>
            <a:pPr algn="just"/>
            <a:endParaRPr lang="fr-FR" dirty="0">
              <a:solidFill>
                <a:srgbClr val="002060"/>
              </a:solidFill>
            </a:endParaRPr>
          </a:p>
        </p:txBody>
      </p:sp>
      <p:pic>
        <p:nvPicPr>
          <p:cNvPr id="6" name="Image 5" descr="IMG_2159b.JPG"/>
          <p:cNvPicPr>
            <a:picLocks noChangeAspect="1"/>
          </p:cNvPicPr>
          <p:nvPr/>
        </p:nvPicPr>
        <p:blipFill>
          <a:blip r:embed="rId3" cstate="print"/>
          <a:stretch>
            <a:fillRect/>
          </a:stretch>
        </p:blipFill>
        <p:spPr>
          <a:xfrm>
            <a:off x="214282" y="2500306"/>
            <a:ext cx="4449641" cy="2665130"/>
          </a:xfrm>
          <a:prstGeom prst="rect">
            <a:avLst/>
          </a:prstGeom>
        </p:spPr>
      </p:pic>
      <p:pic>
        <p:nvPicPr>
          <p:cNvPr id="7" name="Image 6" descr="IMG_2159c.JPG"/>
          <p:cNvPicPr>
            <a:picLocks noChangeAspect="1"/>
          </p:cNvPicPr>
          <p:nvPr/>
        </p:nvPicPr>
        <p:blipFill>
          <a:blip r:embed="rId4" cstate="print"/>
          <a:stretch>
            <a:fillRect/>
          </a:stretch>
        </p:blipFill>
        <p:spPr>
          <a:xfrm>
            <a:off x="4857752" y="2214554"/>
            <a:ext cx="3927351" cy="3509918"/>
          </a:xfrm>
          <a:prstGeom prst="rect">
            <a:avLst/>
          </a:prstGeom>
        </p:spPr>
      </p:pic>
      <p:pic>
        <p:nvPicPr>
          <p:cNvPr id="8" name="detecteur présence trop proche du tableau.MOV">
            <a:hlinkClick r:id="" action="ppaction://media"/>
          </p:cNvPr>
          <p:cNvPicPr>
            <a:picLocks noRot="1" noChangeAspect="1"/>
          </p:cNvPicPr>
          <p:nvPr>
            <a:videoFile r:link="rId1"/>
          </p:nvPr>
        </p:nvPicPr>
        <p:blipFill>
          <a:blip r:embed="rId5" cstate="print"/>
          <a:stretch>
            <a:fillRect/>
          </a:stretch>
        </p:blipFill>
        <p:spPr>
          <a:xfrm>
            <a:off x="2857488" y="5786454"/>
            <a:ext cx="595306" cy="446480"/>
          </a:xfrm>
          <a:prstGeom prst="rect">
            <a:avLst/>
          </a:prstGeom>
        </p:spPr>
      </p:pic>
    </p:spTree>
    <p:extLst>
      <p:ext uri="{BB962C8B-B14F-4D97-AF65-F5344CB8AC3E}">
        <p14:creationId xmlns="" xmlns:p14="http://schemas.microsoft.com/office/powerpoint/2010/main" val="273319018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8"/>
                </p:tgtEl>
              </p:cMediaNode>
            </p:vide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smtClean="0"/>
              <a:t>STAGE SPH_07_A</a:t>
            </a:r>
            <a:endParaRPr lang="fr-FR"/>
          </a:p>
        </p:txBody>
      </p:sp>
      <p:sp>
        <p:nvSpPr>
          <p:cNvPr id="4" name="Rectangle 3"/>
          <p:cNvSpPr/>
          <p:nvPr/>
        </p:nvSpPr>
        <p:spPr>
          <a:xfrm>
            <a:off x="1000100" y="357166"/>
            <a:ext cx="7416824" cy="584775"/>
          </a:xfrm>
          <a:prstGeom prst="rect">
            <a:avLst/>
          </a:prstGeom>
        </p:spPr>
        <p:txBody>
          <a:bodyPr wrap="square">
            <a:spAutoFit/>
          </a:bodyPr>
          <a:lstStyle/>
          <a:p>
            <a:pPr algn="ctr"/>
            <a:r>
              <a:rPr lang="fr-FR" sz="3200" b="1" u="dbl" dirty="0" smtClean="0">
                <a:solidFill>
                  <a:srgbClr val="002060"/>
                </a:solidFill>
                <a:latin typeface="Arial" panose="020B0604020202020204" pitchFamily="34" charset="0"/>
                <a:cs typeface="Arial" panose="020B0604020202020204" pitchFamily="34" charset="0"/>
              </a:rPr>
              <a:t>PROBLEME</a:t>
            </a:r>
            <a:endParaRPr lang="fr-FR" sz="3200" b="1" dirty="0" smtClean="0">
              <a:solidFill>
                <a:srgbClr val="002060"/>
              </a:solidFill>
              <a:latin typeface="Arial" panose="020B0604020202020204" pitchFamily="34" charset="0"/>
              <a:cs typeface="Arial" panose="020B0604020202020204" pitchFamily="34" charset="0"/>
            </a:endParaRPr>
          </a:p>
        </p:txBody>
      </p:sp>
      <p:sp>
        <p:nvSpPr>
          <p:cNvPr id="5" name="Rectangle 4"/>
          <p:cNvSpPr/>
          <p:nvPr/>
        </p:nvSpPr>
        <p:spPr>
          <a:xfrm>
            <a:off x="714348" y="1000108"/>
            <a:ext cx="7632848" cy="5539978"/>
          </a:xfrm>
          <a:prstGeom prst="rect">
            <a:avLst/>
          </a:prstGeom>
        </p:spPr>
        <p:txBody>
          <a:bodyPr wrap="square">
            <a:spAutoFit/>
          </a:bodyPr>
          <a:lstStyle/>
          <a:p>
            <a:endParaRPr lang="fr-FR" sz="2400" b="1" i="1" u="sng" dirty="0" smtClean="0"/>
          </a:p>
          <a:p>
            <a:pPr algn="just"/>
            <a:r>
              <a:rPr lang="fr-FR" sz="2400" b="1" u="sng" dirty="0" smtClean="0"/>
              <a:t>2) Détecteur de cambriolage. </a:t>
            </a:r>
          </a:p>
          <a:p>
            <a:pPr algn="just"/>
            <a:endParaRPr lang="fr-FR" dirty="0" smtClean="0"/>
          </a:p>
          <a:p>
            <a:pPr algn="just"/>
            <a:r>
              <a:rPr lang="fr-FR" dirty="0" smtClean="0"/>
              <a:t>On peut penser ici à utiliser la diode laser très directive qui va éclairer la LDR. On notera que la LDR est particulièrement sensible à la longueur d’onde du laser ce qui valide sa possible utilisation. </a:t>
            </a:r>
          </a:p>
          <a:p>
            <a:pPr algn="just"/>
            <a:r>
              <a:rPr lang="fr-FR" dirty="0" smtClean="0"/>
              <a:t>Le cambrioleur va déclencher l’alarme en interrompant le faisceau. </a:t>
            </a:r>
          </a:p>
          <a:p>
            <a:pPr algn="just"/>
            <a:r>
              <a:rPr lang="fr-FR" dirty="0" smtClean="0"/>
              <a:t>On peut simuler cette expérience à faible éclairement pour simuler au mieux le cambriolage de nuit. </a:t>
            </a:r>
          </a:p>
          <a:p>
            <a:endParaRPr lang="fr-FR" dirty="0" smtClean="0"/>
          </a:p>
          <a:p>
            <a:r>
              <a:rPr lang="fr-FR" b="1" u="sng" dirty="0" smtClean="0"/>
              <a:t>Mode opératoire : </a:t>
            </a:r>
            <a:endParaRPr lang="fr-FR" dirty="0" smtClean="0"/>
          </a:p>
          <a:p>
            <a:pPr algn="just"/>
            <a:r>
              <a:rPr lang="fr-FR" dirty="0" smtClean="0"/>
              <a:t>Avant l’interruption du faisceau, la tension aux bornes de la LDR, éclairée, est plus faible qu’après interruption. On utilise donc le même principe que dans le premier scénario pour déclencher l’alarme : on mesure U</a:t>
            </a:r>
            <a:r>
              <a:rPr lang="fr-FR" baseline="-25000" dirty="0" smtClean="0"/>
              <a:t>LDR</a:t>
            </a:r>
            <a:r>
              <a:rPr lang="fr-FR" dirty="0" smtClean="0"/>
              <a:t> avant et après interruption du faisceau et on règle </a:t>
            </a:r>
            <a:r>
              <a:rPr lang="fr-FR" dirty="0" err="1" smtClean="0"/>
              <a:t>U</a:t>
            </a:r>
            <a:r>
              <a:rPr lang="fr-FR" baseline="-25000" dirty="0" err="1" smtClean="0"/>
              <a:t>ref</a:t>
            </a:r>
            <a:r>
              <a:rPr lang="fr-FR" baseline="-25000" dirty="0" smtClean="0"/>
              <a:t> </a:t>
            </a:r>
            <a:r>
              <a:rPr lang="fr-FR" dirty="0" smtClean="0"/>
              <a:t>à une valeur intermédiaire entre celles-ci. Dès que le faisceau est interrompu, le comparateur passe d’une tension négative à une tension positive et la DEL et le </a:t>
            </a:r>
            <a:r>
              <a:rPr lang="fr-FR" dirty="0" err="1" smtClean="0"/>
              <a:t>buzzer</a:t>
            </a:r>
            <a:r>
              <a:rPr lang="fr-FR" dirty="0" smtClean="0"/>
              <a:t> se déclenchent. </a:t>
            </a:r>
          </a:p>
          <a:p>
            <a:r>
              <a:rPr lang="fr-FR" dirty="0" smtClean="0"/>
              <a:t> </a:t>
            </a:r>
            <a:endParaRPr lang="fr-FR" b="1" dirty="0" smtClean="0"/>
          </a:p>
          <a:p>
            <a:pPr algn="just"/>
            <a:endParaRPr lang="fr-FR" dirty="0">
              <a:solidFill>
                <a:srgbClr val="002060"/>
              </a:solidFill>
            </a:endParaRPr>
          </a:p>
        </p:txBody>
      </p:sp>
    </p:spTree>
    <p:extLst>
      <p:ext uri="{BB962C8B-B14F-4D97-AF65-F5344CB8AC3E}">
        <p14:creationId xmlns="" xmlns:p14="http://schemas.microsoft.com/office/powerpoint/2010/main" val="27331901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85786" y="428604"/>
            <a:ext cx="7776864" cy="954107"/>
          </a:xfrm>
          <a:prstGeom prst="rect">
            <a:avLst/>
          </a:prstGeom>
        </p:spPr>
        <p:txBody>
          <a:bodyPr wrap="square">
            <a:spAutoFit/>
          </a:bodyPr>
          <a:lstStyle/>
          <a:p>
            <a:r>
              <a:rPr lang="fr-FR" sz="2800" b="1" u="dbl" dirty="0">
                <a:solidFill>
                  <a:srgbClr val="002060"/>
                </a:solidFill>
                <a:latin typeface="Arial" panose="020B0604020202020204" pitchFamily="34" charset="0"/>
                <a:cs typeface="Arial" panose="020B0604020202020204" pitchFamily="34" charset="0"/>
              </a:rPr>
              <a:t>Thème </a:t>
            </a:r>
            <a:r>
              <a:rPr lang="fr-FR" sz="2800" b="1" u="dbl" dirty="0" smtClean="0">
                <a:solidFill>
                  <a:srgbClr val="002060"/>
                </a:solidFill>
                <a:latin typeface="Arial" panose="020B0604020202020204" pitchFamily="34" charset="0"/>
                <a:cs typeface="Arial" panose="020B0604020202020204" pitchFamily="34" charset="0"/>
              </a:rPr>
              <a:t>3</a:t>
            </a:r>
            <a:r>
              <a:rPr lang="fr-FR" sz="2800" b="1" dirty="0" smtClean="0">
                <a:solidFill>
                  <a:srgbClr val="002060"/>
                </a:solidFill>
                <a:latin typeface="Arial" panose="020B0604020202020204" pitchFamily="34" charset="0"/>
                <a:cs typeface="Arial" panose="020B0604020202020204" pitchFamily="34" charset="0"/>
              </a:rPr>
              <a:t> </a:t>
            </a:r>
            <a:r>
              <a:rPr lang="fr-FR" sz="2800" b="1" dirty="0">
                <a:solidFill>
                  <a:srgbClr val="002060"/>
                </a:solidFill>
                <a:latin typeface="Arial" panose="020B0604020202020204" pitchFamily="34" charset="0"/>
                <a:cs typeface="Arial" panose="020B0604020202020204" pitchFamily="34" charset="0"/>
              </a:rPr>
              <a:t>: </a:t>
            </a:r>
            <a:r>
              <a:rPr lang="fr-FR" sz="2800" b="1" dirty="0" smtClean="0">
                <a:solidFill>
                  <a:srgbClr val="002060"/>
                </a:solidFill>
                <a:latin typeface="Arial" panose="020B0604020202020204" pitchFamily="34" charset="0"/>
                <a:cs typeface="Arial" panose="020B0604020202020204" pitchFamily="34" charset="0"/>
              </a:rPr>
              <a:t>Matériaux</a:t>
            </a:r>
          </a:p>
          <a:p>
            <a:r>
              <a:rPr lang="fr-FR" sz="2800" b="1" u="dbl" dirty="0" smtClean="0">
                <a:solidFill>
                  <a:srgbClr val="002060"/>
                </a:solidFill>
                <a:latin typeface="Arial" panose="020B0604020202020204" pitchFamily="34" charset="0"/>
                <a:cs typeface="Arial" panose="020B0604020202020204" pitchFamily="34" charset="0"/>
              </a:rPr>
              <a:t>Domaine d’étude</a:t>
            </a:r>
            <a:r>
              <a:rPr lang="fr-FR" sz="2800" b="1" dirty="0" smtClean="0">
                <a:solidFill>
                  <a:srgbClr val="002060"/>
                </a:solidFill>
                <a:latin typeface="Arial" panose="020B0604020202020204" pitchFamily="34" charset="0"/>
                <a:cs typeface="Arial" panose="020B0604020202020204" pitchFamily="34" charset="0"/>
              </a:rPr>
              <a:t> : Structure et propriétés</a:t>
            </a:r>
          </a:p>
        </p:txBody>
      </p:sp>
      <p:graphicFrame>
        <p:nvGraphicFramePr>
          <p:cNvPr id="6" name="Tableau 5"/>
          <p:cNvGraphicFramePr>
            <a:graphicFrameLocks noGrp="1"/>
          </p:cNvGraphicFramePr>
          <p:nvPr>
            <p:extLst>
              <p:ext uri="{D42A27DB-BD31-4B8C-83A1-F6EECF244321}">
                <p14:modId xmlns="" xmlns:p14="http://schemas.microsoft.com/office/powerpoint/2010/main" val="2372511127"/>
              </p:ext>
            </p:extLst>
          </p:nvPr>
        </p:nvGraphicFramePr>
        <p:xfrm>
          <a:off x="918963" y="1628800"/>
          <a:ext cx="7416824" cy="2108200"/>
        </p:xfrm>
        <a:graphic>
          <a:graphicData uri="http://schemas.openxmlformats.org/drawingml/2006/table">
            <a:tbl>
              <a:tblPr firstRow="1" bandRow="1">
                <a:tableStyleId>{5940675A-B579-460E-94D1-54222C63F5DA}</a:tableStyleId>
              </a:tblPr>
              <a:tblGrid>
                <a:gridCol w="3182752"/>
                <a:gridCol w="4234072"/>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800" b="1" noProof="0" dirty="0" smtClean="0">
                          <a:effectLst/>
                          <a:latin typeface="Arial" panose="020B0604020202020204" pitchFamily="34" charset="0"/>
                          <a:cs typeface="Arial" panose="020B0604020202020204" pitchFamily="34" charset="0"/>
                        </a:rPr>
                        <a:t>Domaine d’étude</a:t>
                      </a:r>
                      <a:endParaRPr lang="fr-FR" sz="2400" b="1" noProof="0" dirty="0" smtClean="0">
                        <a:effectLst/>
                        <a:latin typeface="Arial" panose="020B0604020202020204" pitchFamily="34" charset="0"/>
                        <a:ea typeface="Arial"/>
                        <a:cs typeface="Arial" panose="020B060402020202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800" b="1" noProof="0" dirty="0" smtClean="0">
                          <a:effectLst/>
                          <a:latin typeface="Arial" panose="020B0604020202020204" pitchFamily="34" charset="0"/>
                          <a:cs typeface="Arial" panose="020B0604020202020204" pitchFamily="34" charset="0"/>
                        </a:rPr>
                        <a:t>Mots-clés</a:t>
                      </a:r>
                      <a:endParaRPr lang="fr-FR" sz="2400" b="1" noProof="0" dirty="0" smtClean="0">
                        <a:effectLst/>
                        <a:latin typeface="Arial" panose="020B0604020202020204" pitchFamily="34" charset="0"/>
                        <a:ea typeface="Arial"/>
                        <a:cs typeface="Arial" panose="020B0604020202020204"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800" noProof="0" dirty="0" smtClean="0">
                          <a:effectLst/>
                          <a:latin typeface="Arial" panose="020B0604020202020204" pitchFamily="34" charset="0"/>
                          <a:cs typeface="Arial" panose="020B0604020202020204" pitchFamily="34" charset="0"/>
                        </a:rPr>
                        <a:t>Matériaux</a:t>
                      </a:r>
                      <a:endParaRPr lang="fr-FR" sz="2400" noProof="0" dirty="0" smtClean="0">
                        <a:effectLst/>
                        <a:latin typeface="Arial" panose="020B0604020202020204" pitchFamily="34" charset="0"/>
                        <a:ea typeface="Arial"/>
                        <a:cs typeface="Arial" panose="020B0604020202020204" pitchFamily="34" charset="0"/>
                      </a:endParaRPr>
                    </a:p>
                    <a:p>
                      <a:pPr algn="ctr"/>
                      <a:endParaRPr lang="fr-FR" noProof="0" dirty="0">
                        <a:latin typeface="Arial" panose="020B0604020202020204" pitchFamily="34" charset="0"/>
                        <a:cs typeface="Arial" panose="020B0604020202020204" pitchFamily="34" charset="0"/>
                      </a:endParaRPr>
                    </a:p>
                  </a:txBody>
                  <a:tcPr/>
                </a:tc>
                <a:tc>
                  <a:txBody>
                    <a:bodyPr/>
                    <a:lstStyle/>
                    <a:p>
                      <a:pPr algn="ctr"/>
                      <a:r>
                        <a:rPr lang="fr-FR" sz="1800" b="1" kern="1200" noProof="0" dirty="0" smtClean="0">
                          <a:solidFill>
                            <a:schemeClr val="tx1"/>
                          </a:solidFill>
                          <a:effectLst/>
                          <a:latin typeface="Arial" panose="020B0604020202020204" pitchFamily="34" charset="0"/>
                          <a:ea typeface="+mn-ea"/>
                          <a:cs typeface="Arial" panose="020B0604020202020204" pitchFamily="34" charset="0"/>
                        </a:rPr>
                        <a:t>Conducteurs</a:t>
                      </a:r>
                      <a:r>
                        <a:rPr lang="fr-FR" sz="1800" kern="1200" noProof="0" dirty="0" smtClean="0">
                          <a:solidFill>
                            <a:schemeClr val="tx1"/>
                          </a:solidFill>
                          <a:effectLst/>
                          <a:latin typeface="Arial" panose="020B0604020202020204" pitchFamily="34" charset="0"/>
                          <a:ea typeface="+mn-ea"/>
                          <a:cs typeface="Arial" panose="020B0604020202020204" pitchFamily="34" charset="0"/>
                        </a:rPr>
                        <a:t>,</a:t>
                      </a:r>
                      <a:r>
                        <a:rPr lang="fr-FR" sz="1800" kern="1200" baseline="0" noProof="0" dirty="0" smtClean="0">
                          <a:solidFill>
                            <a:schemeClr val="tx1"/>
                          </a:solidFill>
                          <a:effectLst/>
                          <a:latin typeface="Arial" panose="020B0604020202020204" pitchFamily="34" charset="0"/>
                          <a:ea typeface="+mn-ea"/>
                          <a:cs typeface="Arial" panose="020B0604020202020204" pitchFamily="34" charset="0"/>
                        </a:rPr>
                        <a:t> </a:t>
                      </a:r>
                      <a:r>
                        <a:rPr lang="fr-FR" sz="1800" kern="1200" noProof="0" dirty="0" smtClean="0">
                          <a:solidFill>
                            <a:schemeClr val="tx1"/>
                          </a:solidFill>
                          <a:effectLst/>
                          <a:latin typeface="Arial" panose="020B0604020202020204" pitchFamily="34" charset="0"/>
                          <a:ea typeface="+mn-ea"/>
                          <a:cs typeface="Arial" panose="020B0604020202020204" pitchFamily="34" charset="0"/>
                        </a:rPr>
                        <a:t> supraconducteurs,</a:t>
                      </a:r>
                      <a:r>
                        <a:rPr lang="fr-FR" sz="1800" kern="1200" baseline="0" noProof="0" dirty="0" smtClean="0">
                          <a:solidFill>
                            <a:schemeClr val="tx1"/>
                          </a:solidFill>
                          <a:effectLst/>
                          <a:latin typeface="Arial" panose="020B0604020202020204" pitchFamily="34" charset="0"/>
                          <a:ea typeface="+mn-ea"/>
                          <a:cs typeface="Arial" panose="020B0604020202020204" pitchFamily="34" charset="0"/>
                        </a:rPr>
                        <a:t> </a:t>
                      </a:r>
                      <a:endParaRPr lang="fr-FR" sz="1800" kern="1200" noProof="0" dirty="0" smtClean="0">
                        <a:solidFill>
                          <a:schemeClr val="tx1"/>
                        </a:solidFill>
                        <a:effectLst/>
                        <a:latin typeface="Arial" panose="020B0604020202020204" pitchFamily="34" charset="0"/>
                        <a:ea typeface="+mn-ea"/>
                        <a:cs typeface="Arial" panose="020B0604020202020204" pitchFamily="34" charset="0"/>
                      </a:endParaRPr>
                    </a:p>
                    <a:p>
                      <a:pPr algn="ctr"/>
                      <a:r>
                        <a:rPr lang="fr-FR" sz="1800" kern="1200" noProof="0" dirty="0" smtClean="0">
                          <a:solidFill>
                            <a:schemeClr val="tx1"/>
                          </a:solidFill>
                          <a:effectLst/>
                          <a:latin typeface="Arial" panose="020B0604020202020204" pitchFamily="34" charset="0"/>
                          <a:ea typeface="+mn-ea"/>
                          <a:cs typeface="Arial" panose="020B0604020202020204" pitchFamily="34" charset="0"/>
                        </a:rPr>
                        <a:t>Cristaux</a:t>
                      </a:r>
                      <a:r>
                        <a:rPr lang="fr-FR" sz="1800" kern="1200" baseline="0" noProof="0" dirty="0" smtClean="0">
                          <a:solidFill>
                            <a:schemeClr val="tx1"/>
                          </a:solidFill>
                          <a:effectLst/>
                          <a:latin typeface="Arial" panose="020B0604020202020204" pitchFamily="34" charset="0"/>
                          <a:ea typeface="+mn-ea"/>
                          <a:cs typeface="Arial" panose="020B0604020202020204" pitchFamily="34" charset="0"/>
                        </a:rPr>
                        <a:t> liquides.</a:t>
                      </a:r>
                    </a:p>
                    <a:p>
                      <a:pPr algn="ctr"/>
                      <a:r>
                        <a:rPr lang="fr-FR" sz="1800" b="1" kern="1200" baseline="0" noProof="0" dirty="0" smtClean="0">
                          <a:solidFill>
                            <a:schemeClr val="tx1"/>
                          </a:solidFill>
                          <a:effectLst/>
                          <a:latin typeface="Arial" panose="020B0604020202020204" pitchFamily="34" charset="0"/>
                          <a:ea typeface="+mn-ea"/>
                          <a:cs typeface="Arial" panose="020B0604020202020204" pitchFamily="34" charset="0"/>
                        </a:rPr>
                        <a:t>semi-conducteurs</a:t>
                      </a:r>
                      <a:r>
                        <a:rPr lang="fr-FR" sz="1800" kern="1200" baseline="0" noProof="0" dirty="0" smtClean="0">
                          <a:solidFill>
                            <a:schemeClr val="tx1"/>
                          </a:solidFill>
                          <a:effectLst/>
                          <a:latin typeface="Arial" panose="020B0604020202020204" pitchFamily="34" charset="0"/>
                          <a:ea typeface="+mn-ea"/>
                          <a:cs typeface="Arial" panose="020B0604020202020204" pitchFamily="34" charset="0"/>
                        </a:rPr>
                        <a:t>, Photovoltaïques.</a:t>
                      </a:r>
                    </a:p>
                    <a:p>
                      <a:pPr algn="ctr"/>
                      <a:r>
                        <a:rPr lang="fr-FR" sz="1800" kern="1200" baseline="0" noProof="0" dirty="0" smtClean="0">
                          <a:solidFill>
                            <a:schemeClr val="tx1"/>
                          </a:solidFill>
                          <a:effectLst/>
                          <a:latin typeface="Arial" panose="020B0604020202020204" pitchFamily="34" charset="0"/>
                          <a:ea typeface="+mn-ea"/>
                          <a:cs typeface="Arial" panose="020B0604020202020204" pitchFamily="34" charset="0"/>
                        </a:rPr>
                        <a:t>Membranes.</a:t>
                      </a:r>
                    </a:p>
                    <a:p>
                      <a:pPr algn="ctr"/>
                      <a:r>
                        <a:rPr lang="fr-FR" sz="1800" kern="1200" baseline="0" noProof="0" dirty="0" smtClean="0">
                          <a:solidFill>
                            <a:schemeClr val="tx1"/>
                          </a:solidFill>
                          <a:effectLst/>
                          <a:latin typeface="Arial" panose="020B0604020202020204" pitchFamily="34" charset="0"/>
                          <a:ea typeface="+mn-ea"/>
                          <a:cs typeface="Arial" panose="020B0604020202020204" pitchFamily="34" charset="0"/>
                        </a:rPr>
                        <a:t> colles et adhésifs.</a:t>
                      </a:r>
                    </a:p>
                    <a:p>
                      <a:pPr algn="ctr"/>
                      <a:r>
                        <a:rPr lang="fr-FR" sz="1800" kern="1200" baseline="0" noProof="0" dirty="0" smtClean="0">
                          <a:solidFill>
                            <a:schemeClr val="tx1"/>
                          </a:solidFill>
                          <a:effectLst/>
                          <a:latin typeface="Arial" panose="020B0604020202020204" pitchFamily="34" charset="0"/>
                          <a:ea typeface="+mn-ea"/>
                          <a:cs typeface="Arial" panose="020B0604020202020204" pitchFamily="34" charset="0"/>
                        </a:rPr>
                        <a:t>Tensioactifs, émulsions, mousses</a:t>
                      </a:r>
                      <a:r>
                        <a:rPr lang="fr-FR" sz="1800" kern="1200" noProof="0" dirty="0" smtClean="0">
                          <a:solidFill>
                            <a:schemeClr val="tx1"/>
                          </a:solidFill>
                          <a:effectLst/>
                          <a:latin typeface="Arial" panose="020B0604020202020204" pitchFamily="34" charset="0"/>
                          <a:ea typeface="+mn-ea"/>
                          <a:cs typeface="Arial" panose="020B0604020202020204" pitchFamily="34" charset="0"/>
                        </a:rPr>
                        <a:t>.</a:t>
                      </a:r>
                      <a:endParaRPr lang="fr-FR" noProof="0" dirty="0">
                        <a:latin typeface="Arial" panose="020B0604020202020204" pitchFamily="34" charset="0"/>
                        <a:cs typeface="Arial" panose="020B0604020202020204" pitchFamily="34" charset="0"/>
                      </a:endParaRPr>
                    </a:p>
                  </a:txBody>
                  <a:tcPr/>
                </a:tc>
              </a:tr>
            </a:tbl>
          </a:graphicData>
        </a:graphic>
      </p:graphicFrame>
      <p:sp>
        <p:nvSpPr>
          <p:cNvPr id="2" name="Espace réservé du pied de page 1"/>
          <p:cNvSpPr>
            <a:spLocks noGrp="1"/>
          </p:cNvSpPr>
          <p:nvPr>
            <p:ph type="ftr" sz="quarter" idx="11"/>
          </p:nvPr>
        </p:nvSpPr>
        <p:spPr/>
        <p:txBody>
          <a:bodyPr/>
          <a:lstStyle/>
          <a:p>
            <a:r>
              <a:rPr lang="fr-FR" dirty="0" smtClean="0"/>
              <a:t>STAGE SPH_07_A</a:t>
            </a:r>
            <a:endParaRPr lang="fr-FR" dirty="0"/>
          </a:p>
        </p:txBody>
      </p:sp>
      <p:sp>
        <p:nvSpPr>
          <p:cNvPr id="5" name="Rectangle 4">
            <a:extLst>
              <a:ext uri="{FF2B5EF4-FFF2-40B4-BE49-F238E27FC236}">
                <a16:creationId xmlns:a16="http://schemas.microsoft.com/office/drawing/2014/main" xmlns="" id="{59145490-969A-491E-BDB3-2E4F0EC49CA2}"/>
              </a:ext>
            </a:extLst>
          </p:cNvPr>
          <p:cNvSpPr/>
          <p:nvPr/>
        </p:nvSpPr>
        <p:spPr>
          <a:xfrm>
            <a:off x="571472" y="3714752"/>
            <a:ext cx="7920037" cy="2554545"/>
          </a:xfrm>
          <a:prstGeom prst="rect">
            <a:avLst/>
          </a:prstGeom>
        </p:spPr>
        <p:txBody>
          <a:bodyPr>
            <a:spAutoFit/>
          </a:bodyPr>
          <a:lstStyle/>
          <a:p>
            <a:pPr algn="ctr" eaLnBrk="1" hangingPunct="1">
              <a:defRPr/>
            </a:pPr>
            <a:r>
              <a:rPr lang="fr-FR" sz="2400" b="1" u="sng" dirty="0">
                <a:solidFill>
                  <a:schemeClr val="tx2">
                    <a:lumMod val="75000"/>
                  </a:schemeClr>
                </a:solidFill>
              </a:rPr>
              <a:t>Lien avec le programme </a:t>
            </a:r>
            <a:r>
              <a:rPr lang="fr-FR" sz="2400" b="1" u="sng" dirty="0" smtClean="0">
                <a:solidFill>
                  <a:schemeClr val="tx2">
                    <a:lumMod val="75000"/>
                  </a:schemeClr>
                </a:solidFill>
              </a:rPr>
              <a:t>de l’enseignement spécifique</a:t>
            </a:r>
            <a:r>
              <a:rPr lang="fr-FR" sz="2400" b="1" u="sng" dirty="0">
                <a:solidFill>
                  <a:schemeClr val="tx2">
                    <a:lumMod val="75000"/>
                  </a:schemeClr>
                </a:solidFill>
              </a:rPr>
              <a:t> :</a:t>
            </a:r>
          </a:p>
          <a:p>
            <a:pPr eaLnBrk="1" hangingPunct="1">
              <a:defRPr/>
            </a:pPr>
            <a:endParaRPr lang="fr-FR" sz="1000" dirty="0">
              <a:solidFill>
                <a:schemeClr val="tx2">
                  <a:lumMod val="75000"/>
                </a:schemeClr>
              </a:solidFill>
            </a:endParaRPr>
          </a:p>
          <a:p>
            <a:pPr algn="ctr" eaLnBrk="1" hangingPunct="1">
              <a:defRPr/>
            </a:pPr>
            <a:r>
              <a:rPr lang="fr-FR" b="1" u="sng" dirty="0" smtClean="0"/>
              <a:t>Les conducteurs: </a:t>
            </a:r>
          </a:p>
          <a:p>
            <a:pPr algn="ctr" eaLnBrk="1" hangingPunct="1">
              <a:defRPr/>
            </a:pPr>
            <a:r>
              <a:rPr lang="fr-FR" dirty="0" smtClean="0"/>
              <a:t>le résistor</a:t>
            </a:r>
            <a:endParaRPr lang="fr-FR" b="1" u="sng" dirty="0" smtClean="0"/>
          </a:p>
          <a:p>
            <a:pPr algn="ctr" eaLnBrk="1" hangingPunct="1">
              <a:defRPr/>
            </a:pPr>
            <a:r>
              <a:rPr lang="fr-FR" b="1" u="sng" dirty="0" smtClean="0"/>
              <a:t>Les semi-conducteurs: </a:t>
            </a:r>
          </a:p>
          <a:p>
            <a:pPr algn="ctr" eaLnBrk="1" hangingPunct="1">
              <a:defRPr/>
            </a:pPr>
            <a:r>
              <a:rPr lang="fr-FR" dirty="0" smtClean="0"/>
              <a:t> la LED et la LDR</a:t>
            </a:r>
          </a:p>
          <a:p>
            <a:pPr algn="ctr" eaLnBrk="1" hangingPunct="1">
              <a:defRPr/>
            </a:pPr>
            <a:r>
              <a:rPr lang="fr-FR" dirty="0" smtClean="0"/>
              <a:t>Identifier les paramètres jouant un rôle dans un phénomène physique.</a:t>
            </a:r>
          </a:p>
          <a:p>
            <a:pPr algn="ctr" eaLnBrk="1" hangingPunct="1">
              <a:defRPr/>
            </a:pPr>
            <a:r>
              <a:rPr lang="fr-FR" dirty="0" smtClean="0"/>
              <a:t>Pratiquer une démarche expérimentale pour construire un détecteur de flash d’appareil photo/antivol/présence.</a:t>
            </a:r>
          </a:p>
        </p:txBody>
      </p:sp>
    </p:spTree>
    <p:extLst>
      <p:ext uri="{BB962C8B-B14F-4D97-AF65-F5344CB8AC3E}">
        <p14:creationId xmlns="" xmlns:p14="http://schemas.microsoft.com/office/powerpoint/2010/main" val="7030324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smtClean="0"/>
              <a:t>STAGE SPH_07_A</a:t>
            </a:r>
            <a:endParaRPr lang="fr-FR"/>
          </a:p>
        </p:txBody>
      </p:sp>
      <p:sp>
        <p:nvSpPr>
          <p:cNvPr id="4" name="Rectangle 3"/>
          <p:cNvSpPr/>
          <p:nvPr/>
        </p:nvSpPr>
        <p:spPr>
          <a:xfrm>
            <a:off x="928662" y="214290"/>
            <a:ext cx="7416824" cy="584775"/>
          </a:xfrm>
          <a:prstGeom prst="rect">
            <a:avLst/>
          </a:prstGeom>
        </p:spPr>
        <p:txBody>
          <a:bodyPr wrap="square">
            <a:spAutoFit/>
          </a:bodyPr>
          <a:lstStyle/>
          <a:p>
            <a:pPr algn="ctr"/>
            <a:r>
              <a:rPr lang="fr-FR" sz="3200" b="1" u="dbl" dirty="0" smtClean="0">
                <a:solidFill>
                  <a:srgbClr val="002060"/>
                </a:solidFill>
                <a:latin typeface="Arial" panose="020B0604020202020204" pitchFamily="34" charset="0"/>
                <a:cs typeface="Arial" panose="020B0604020202020204" pitchFamily="34" charset="0"/>
              </a:rPr>
              <a:t>PROBLEME</a:t>
            </a:r>
            <a:endParaRPr lang="fr-FR" sz="3200" b="1" dirty="0" smtClean="0">
              <a:solidFill>
                <a:srgbClr val="002060"/>
              </a:solidFill>
              <a:latin typeface="Arial" panose="020B0604020202020204" pitchFamily="34" charset="0"/>
              <a:cs typeface="Arial" panose="020B0604020202020204" pitchFamily="34" charset="0"/>
            </a:endParaRPr>
          </a:p>
        </p:txBody>
      </p:sp>
      <p:sp>
        <p:nvSpPr>
          <p:cNvPr id="6" name="Rectangle 5"/>
          <p:cNvSpPr/>
          <p:nvPr/>
        </p:nvSpPr>
        <p:spPr>
          <a:xfrm>
            <a:off x="857224" y="785794"/>
            <a:ext cx="7632848" cy="3970318"/>
          </a:xfrm>
          <a:prstGeom prst="rect">
            <a:avLst/>
          </a:prstGeom>
        </p:spPr>
        <p:txBody>
          <a:bodyPr wrap="square">
            <a:spAutoFit/>
          </a:bodyPr>
          <a:lstStyle/>
          <a:p>
            <a:r>
              <a:rPr lang="fr-FR" b="1" i="1" u="sng" dirty="0" smtClean="0"/>
              <a:t>Photo montage expérimental:</a:t>
            </a:r>
          </a:p>
          <a:p>
            <a:r>
              <a:rPr lang="fr-FR" dirty="0" smtClean="0"/>
              <a:t> </a:t>
            </a:r>
          </a:p>
          <a:p>
            <a:endParaRPr lang="fr-FR" dirty="0" smtClean="0"/>
          </a:p>
          <a:p>
            <a:endParaRPr lang="fr-FR" b="1" i="1" u="sng" dirty="0" smtClean="0"/>
          </a:p>
          <a:p>
            <a:endParaRPr lang="fr-FR" b="1" i="1" u="sng" dirty="0" smtClean="0"/>
          </a:p>
          <a:p>
            <a:endParaRPr lang="fr-FR" b="1" i="1" u="sng" dirty="0" smtClean="0"/>
          </a:p>
          <a:p>
            <a:endParaRPr lang="fr-FR" b="1" i="1" u="sng" dirty="0" smtClean="0"/>
          </a:p>
          <a:p>
            <a:endParaRPr lang="fr-FR" b="1" i="1" u="sng" dirty="0" smtClean="0"/>
          </a:p>
          <a:p>
            <a:endParaRPr lang="fr-FR" b="1" dirty="0" smtClean="0"/>
          </a:p>
          <a:p>
            <a:endParaRPr lang="fr-FR" b="1" dirty="0" smtClean="0"/>
          </a:p>
          <a:p>
            <a:endParaRPr lang="fr-FR" b="1" dirty="0" smtClean="0"/>
          </a:p>
          <a:p>
            <a:endParaRPr lang="fr-FR" b="1" dirty="0" smtClean="0"/>
          </a:p>
          <a:p>
            <a:endParaRPr lang="fr-FR" b="1" dirty="0" smtClean="0"/>
          </a:p>
          <a:p>
            <a:pPr algn="just"/>
            <a:endParaRPr lang="fr-FR" dirty="0">
              <a:solidFill>
                <a:srgbClr val="002060"/>
              </a:solidFill>
            </a:endParaRPr>
          </a:p>
        </p:txBody>
      </p:sp>
      <p:pic>
        <p:nvPicPr>
          <p:cNvPr id="7" name="Image 6" descr="IMG_2167.JPG"/>
          <p:cNvPicPr>
            <a:picLocks noChangeAspect="1"/>
          </p:cNvPicPr>
          <p:nvPr/>
        </p:nvPicPr>
        <p:blipFill>
          <a:blip r:embed="rId2"/>
          <a:stretch>
            <a:fillRect/>
          </a:stretch>
        </p:blipFill>
        <p:spPr>
          <a:xfrm>
            <a:off x="1928794" y="1142984"/>
            <a:ext cx="5786478" cy="5192655"/>
          </a:xfrm>
          <a:prstGeom prst="rect">
            <a:avLst/>
          </a:prstGeom>
        </p:spPr>
      </p:pic>
    </p:spTree>
    <p:extLst>
      <p:ext uri="{BB962C8B-B14F-4D97-AF65-F5344CB8AC3E}">
        <p14:creationId xmlns="" xmlns:p14="http://schemas.microsoft.com/office/powerpoint/2010/main" val="27331901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smtClean="0"/>
              <a:t>STAGE SPH_07_A</a:t>
            </a:r>
            <a:endParaRPr lang="fr-FR"/>
          </a:p>
        </p:txBody>
      </p:sp>
      <p:sp>
        <p:nvSpPr>
          <p:cNvPr id="4" name="Rectangle 3"/>
          <p:cNvSpPr/>
          <p:nvPr/>
        </p:nvSpPr>
        <p:spPr>
          <a:xfrm>
            <a:off x="714348" y="214290"/>
            <a:ext cx="7416824" cy="584775"/>
          </a:xfrm>
          <a:prstGeom prst="rect">
            <a:avLst/>
          </a:prstGeom>
        </p:spPr>
        <p:txBody>
          <a:bodyPr wrap="square">
            <a:spAutoFit/>
          </a:bodyPr>
          <a:lstStyle/>
          <a:p>
            <a:pPr algn="ctr"/>
            <a:r>
              <a:rPr lang="fr-FR" sz="3200" b="1" u="dbl" dirty="0" smtClean="0">
                <a:solidFill>
                  <a:srgbClr val="002060"/>
                </a:solidFill>
                <a:latin typeface="Arial" panose="020B0604020202020204" pitchFamily="34" charset="0"/>
                <a:cs typeface="Arial" panose="020B0604020202020204" pitchFamily="34" charset="0"/>
              </a:rPr>
              <a:t>PROBLEME</a:t>
            </a:r>
            <a:endParaRPr lang="fr-FR" sz="3200" b="1" dirty="0" smtClean="0">
              <a:solidFill>
                <a:srgbClr val="002060"/>
              </a:solidFill>
              <a:latin typeface="Arial" panose="020B0604020202020204" pitchFamily="34" charset="0"/>
              <a:cs typeface="Arial" panose="020B0604020202020204" pitchFamily="34" charset="0"/>
            </a:endParaRPr>
          </a:p>
        </p:txBody>
      </p:sp>
      <p:sp>
        <p:nvSpPr>
          <p:cNvPr id="5" name="Rectangle 4"/>
          <p:cNvSpPr/>
          <p:nvPr/>
        </p:nvSpPr>
        <p:spPr>
          <a:xfrm>
            <a:off x="714348" y="1000108"/>
            <a:ext cx="7632848" cy="738664"/>
          </a:xfrm>
          <a:prstGeom prst="rect">
            <a:avLst/>
          </a:prstGeom>
        </p:spPr>
        <p:txBody>
          <a:bodyPr wrap="square">
            <a:spAutoFit/>
          </a:bodyPr>
          <a:lstStyle/>
          <a:p>
            <a:endParaRPr lang="fr-FR" sz="2400" b="1" i="1" u="sng" dirty="0" smtClean="0"/>
          </a:p>
          <a:p>
            <a:pPr algn="just"/>
            <a:endParaRPr lang="fr-FR" dirty="0">
              <a:solidFill>
                <a:srgbClr val="002060"/>
              </a:solidFill>
            </a:endParaRPr>
          </a:p>
        </p:txBody>
      </p:sp>
      <p:pic>
        <p:nvPicPr>
          <p:cNvPr id="6" name="Image 5" descr="IMG_2166.JPG"/>
          <p:cNvPicPr>
            <a:picLocks noChangeAspect="1"/>
          </p:cNvPicPr>
          <p:nvPr/>
        </p:nvPicPr>
        <p:blipFill>
          <a:blip r:embed="rId3"/>
          <a:stretch>
            <a:fillRect/>
          </a:stretch>
        </p:blipFill>
        <p:spPr>
          <a:xfrm>
            <a:off x="285720" y="1928802"/>
            <a:ext cx="5188283" cy="3891213"/>
          </a:xfrm>
          <a:prstGeom prst="rect">
            <a:avLst/>
          </a:prstGeom>
        </p:spPr>
      </p:pic>
      <p:sp>
        <p:nvSpPr>
          <p:cNvPr id="7" name="Rectangle 6"/>
          <p:cNvSpPr/>
          <p:nvPr/>
        </p:nvSpPr>
        <p:spPr>
          <a:xfrm>
            <a:off x="214282" y="928670"/>
            <a:ext cx="8572560" cy="5447645"/>
          </a:xfrm>
          <a:prstGeom prst="rect">
            <a:avLst/>
          </a:prstGeom>
        </p:spPr>
        <p:txBody>
          <a:bodyPr wrap="square">
            <a:spAutoFit/>
          </a:bodyPr>
          <a:lstStyle/>
          <a:p>
            <a:pPr algn="just"/>
            <a:r>
              <a:rPr lang="fr-FR" dirty="0" smtClean="0"/>
              <a:t>Dans le cas ci-dessous représenté, U</a:t>
            </a:r>
            <a:r>
              <a:rPr lang="fr-FR" baseline="-25000" dirty="0" smtClean="0"/>
              <a:t>LDR</a:t>
            </a:r>
            <a:r>
              <a:rPr lang="fr-FR" dirty="0" smtClean="0"/>
              <a:t> est inferieure (LDR visée par le laser en fonctionnement) à </a:t>
            </a:r>
            <a:r>
              <a:rPr lang="fr-FR" dirty="0" err="1" smtClean="0"/>
              <a:t>U</a:t>
            </a:r>
            <a:r>
              <a:rPr lang="fr-FR" baseline="-25000" dirty="0" err="1" smtClean="0"/>
              <a:t>ref</a:t>
            </a:r>
            <a:r>
              <a:rPr lang="fr-FR" dirty="0" smtClean="0"/>
              <a:t> donc Us est inférieure à 0. La LED est éteinte et le </a:t>
            </a:r>
            <a:r>
              <a:rPr lang="fr-FR" dirty="0" err="1" smtClean="0"/>
              <a:t>buzzer</a:t>
            </a:r>
            <a:r>
              <a:rPr lang="fr-FR" dirty="0" smtClean="0"/>
              <a:t> ne sonne pas.</a:t>
            </a:r>
          </a:p>
          <a:p>
            <a:pPr algn="just"/>
            <a:endParaRPr lang="fr-FR" dirty="0" smtClean="0"/>
          </a:p>
          <a:p>
            <a:pPr algn="just"/>
            <a:endParaRPr lang="fr-FR" dirty="0" smtClean="0"/>
          </a:p>
          <a:p>
            <a:pPr algn="just"/>
            <a:endParaRPr lang="fr-FR" dirty="0" smtClean="0"/>
          </a:p>
          <a:p>
            <a:pPr algn="just"/>
            <a:endParaRPr lang="fr-FR" dirty="0" smtClean="0"/>
          </a:p>
          <a:p>
            <a:pPr algn="just"/>
            <a:endParaRPr lang="fr-FR" dirty="0" smtClean="0"/>
          </a:p>
          <a:p>
            <a:pPr algn="just"/>
            <a:endParaRPr lang="fr-FR" dirty="0" smtClean="0"/>
          </a:p>
          <a:p>
            <a:pPr algn="just"/>
            <a:endParaRPr lang="fr-FR" dirty="0" smtClean="0"/>
          </a:p>
          <a:p>
            <a:pPr algn="just"/>
            <a:endParaRPr lang="fr-FR" dirty="0" smtClean="0"/>
          </a:p>
          <a:p>
            <a:pPr algn="just"/>
            <a:endParaRPr lang="fr-FR" dirty="0" smtClean="0"/>
          </a:p>
          <a:p>
            <a:pPr algn="just"/>
            <a:endParaRPr lang="fr-FR" dirty="0" smtClean="0"/>
          </a:p>
          <a:p>
            <a:pPr algn="just"/>
            <a:endParaRPr lang="fr-FR" dirty="0" smtClean="0"/>
          </a:p>
          <a:p>
            <a:pPr algn="just"/>
            <a:endParaRPr lang="fr-FR" dirty="0" smtClean="0"/>
          </a:p>
          <a:p>
            <a:pPr algn="just"/>
            <a:endParaRPr lang="fr-FR" dirty="0" smtClean="0"/>
          </a:p>
          <a:p>
            <a:pPr algn="just"/>
            <a:endParaRPr lang="fr-FR" dirty="0" smtClean="0"/>
          </a:p>
          <a:p>
            <a:pPr algn="just"/>
            <a:endParaRPr lang="fr-FR" dirty="0" smtClean="0"/>
          </a:p>
          <a:p>
            <a:pPr algn="just"/>
            <a:r>
              <a:rPr lang="fr-FR" sz="2000" b="1" dirty="0" smtClean="0"/>
              <a:t>Vidéo</a:t>
            </a:r>
            <a:r>
              <a:rPr lang="fr-FR" sz="2400" b="1" dirty="0" smtClean="0"/>
              <a:t>  </a:t>
            </a:r>
            <a:r>
              <a:rPr lang="fr-FR" b="1" dirty="0" smtClean="0"/>
              <a:t>cliquez ici : </a:t>
            </a:r>
            <a:endParaRPr lang="fr-FR" dirty="0"/>
          </a:p>
        </p:txBody>
      </p:sp>
      <p:pic>
        <p:nvPicPr>
          <p:cNvPr id="9" name="Image 8" descr="IMG_2169.JPG"/>
          <p:cNvPicPr>
            <a:picLocks noChangeAspect="1"/>
          </p:cNvPicPr>
          <p:nvPr/>
        </p:nvPicPr>
        <p:blipFill>
          <a:blip r:embed="rId4"/>
          <a:stretch>
            <a:fillRect/>
          </a:stretch>
        </p:blipFill>
        <p:spPr>
          <a:xfrm>
            <a:off x="5500694" y="1928802"/>
            <a:ext cx="3386575" cy="3783328"/>
          </a:xfrm>
          <a:prstGeom prst="rect">
            <a:avLst/>
          </a:prstGeom>
        </p:spPr>
      </p:pic>
      <p:pic>
        <p:nvPicPr>
          <p:cNvPr id="10" name="detecteur vol du tableau.MOV">
            <a:hlinkClick r:id="" action="ppaction://media"/>
          </p:cNvPr>
          <p:cNvPicPr>
            <a:picLocks noRot="1" noChangeAspect="1"/>
          </p:cNvPicPr>
          <p:nvPr>
            <a:videoFile r:link="rId1"/>
          </p:nvPr>
        </p:nvPicPr>
        <p:blipFill>
          <a:blip r:embed="rId5" cstate="print"/>
          <a:stretch>
            <a:fillRect/>
          </a:stretch>
        </p:blipFill>
        <p:spPr>
          <a:xfrm>
            <a:off x="2714612" y="5929330"/>
            <a:ext cx="571493" cy="428620"/>
          </a:xfrm>
          <a:prstGeom prst="rect">
            <a:avLst/>
          </a:prstGeom>
        </p:spPr>
      </p:pic>
    </p:spTree>
    <p:extLst>
      <p:ext uri="{BB962C8B-B14F-4D97-AF65-F5344CB8AC3E}">
        <p14:creationId xmlns="" xmlns:p14="http://schemas.microsoft.com/office/powerpoint/2010/main" val="273319018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0"/>
                                        </p:tgtEl>
                                      </p:cBhvr>
                                    </p:cmd>
                                  </p:childTnLst>
                                </p:cTn>
                              </p:par>
                            </p:childTnLst>
                          </p:cTn>
                        </p:par>
                      </p:childTnLst>
                    </p:cTn>
                  </p:par>
                </p:childTnLst>
              </p:cTn>
              <p:nextCondLst>
                <p:cond evt="onClick" delay="0">
                  <p:tgtEl>
                    <p:spTgt spid="10"/>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10"/>
                </p:tgtEl>
              </p:cMediaNode>
            </p:vide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smtClean="0"/>
              <a:t>STAGE SPH_07_A</a:t>
            </a:r>
            <a:endParaRPr lang="fr-FR"/>
          </a:p>
        </p:txBody>
      </p:sp>
      <p:sp>
        <p:nvSpPr>
          <p:cNvPr id="4" name="Rectangle 3"/>
          <p:cNvSpPr/>
          <p:nvPr/>
        </p:nvSpPr>
        <p:spPr>
          <a:xfrm>
            <a:off x="1000100" y="214290"/>
            <a:ext cx="7416824" cy="584775"/>
          </a:xfrm>
          <a:prstGeom prst="rect">
            <a:avLst/>
          </a:prstGeom>
        </p:spPr>
        <p:txBody>
          <a:bodyPr wrap="square">
            <a:spAutoFit/>
          </a:bodyPr>
          <a:lstStyle/>
          <a:p>
            <a:pPr algn="ctr"/>
            <a:r>
              <a:rPr lang="fr-FR" sz="3200" b="1" u="dbl" dirty="0" smtClean="0">
                <a:solidFill>
                  <a:srgbClr val="002060"/>
                </a:solidFill>
                <a:latin typeface="Arial" panose="020B0604020202020204" pitchFamily="34" charset="0"/>
                <a:cs typeface="Arial" panose="020B0604020202020204" pitchFamily="34" charset="0"/>
              </a:rPr>
              <a:t>PROBLEME</a:t>
            </a:r>
            <a:endParaRPr lang="fr-FR" sz="3200" b="1" dirty="0" smtClean="0">
              <a:solidFill>
                <a:srgbClr val="002060"/>
              </a:solidFill>
              <a:latin typeface="Arial" panose="020B0604020202020204" pitchFamily="34" charset="0"/>
              <a:cs typeface="Arial" panose="020B0604020202020204" pitchFamily="34" charset="0"/>
            </a:endParaRPr>
          </a:p>
        </p:txBody>
      </p:sp>
      <p:sp>
        <p:nvSpPr>
          <p:cNvPr id="5" name="Rectangle 4"/>
          <p:cNvSpPr/>
          <p:nvPr/>
        </p:nvSpPr>
        <p:spPr>
          <a:xfrm>
            <a:off x="714348" y="1000108"/>
            <a:ext cx="7632848" cy="738664"/>
          </a:xfrm>
          <a:prstGeom prst="rect">
            <a:avLst/>
          </a:prstGeom>
        </p:spPr>
        <p:txBody>
          <a:bodyPr wrap="square">
            <a:spAutoFit/>
          </a:bodyPr>
          <a:lstStyle/>
          <a:p>
            <a:endParaRPr lang="fr-FR" sz="2400" b="1" i="1" u="sng" dirty="0" smtClean="0"/>
          </a:p>
          <a:p>
            <a:pPr algn="just"/>
            <a:endParaRPr lang="fr-FR" dirty="0">
              <a:solidFill>
                <a:srgbClr val="002060"/>
              </a:solidFill>
            </a:endParaRPr>
          </a:p>
        </p:txBody>
      </p:sp>
      <p:sp>
        <p:nvSpPr>
          <p:cNvPr id="7" name="Rectangle 6"/>
          <p:cNvSpPr/>
          <p:nvPr/>
        </p:nvSpPr>
        <p:spPr>
          <a:xfrm>
            <a:off x="500034" y="928671"/>
            <a:ext cx="8072494" cy="5447645"/>
          </a:xfrm>
          <a:prstGeom prst="rect">
            <a:avLst/>
          </a:prstGeom>
        </p:spPr>
        <p:txBody>
          <a:bodyPr wrap="square">
            <a:spAutoFit/>
          </a:bodyPr>
          <a:lstStyle/>
          <a:p>
            <a:r>
              <a:rPr lang="fr-FR" sz="2400" b="1" u="sng" dirty="0" smtClean="0"/>
              <a:t>3) Détecteur de flash : </a:t>
            </a:r>
          </a:p>
          <a:p>
            <a:endParaRPr lang="fr-FR" dirty="0" smtClean="0"/>
          </a:p>
          <a:p>
            <a:pPr algn="just"/>
            <a:r>
              <a:rPr lang="fr-FR" dirty="0" smtClean="0"/>
              <a:t>La démarche est toujours la même mais la nuance est que l’éclairement va augmenter et donc U</a:t>
            </a:r>
            <a:r>
              <a:rPr lang="fr-FR" baseline="-25000" dirty="0" smtClean="0"/>
              <a:t>LDR </a:t>
            </a:r>
            <a:r>
              <a:rPr lang="fr-FR" dirty="0" smtClean="0"/>
              <a:t>va diminuer. </a:t>
            </a:r>
          </a:p>
          <a:p>
            <a:pPr algn="just"/>
            <a:r>
              <a:rPr lang="fr-FR" dirty="0" smtClean="0"/>
              <a:t>Les élèves vont sans doute choisir de travailler dans un environnement initial plutôt lumineux pour simuler la visite des touristes au musée. Ainsi le succès de l’expérience sera plus délicat car la courbe d’étalonnage montre que la résistance de la LDR varie peu avec l’éclairement. </a:t>
            </a:r>
          </a:p>
          <a:p>
            <a:endParaRPr lang="fr-FR" dirty="0" smtClean="0"/>
          </a:p>
          <a:p>
            <a:r>
              <a:rPr lang="fr-FR" b="1" u="sng" dirty="0" smtClean="0"/>
              <a:t>Mode opératoire</a:t>
            </a:r>
            <a:r>
              <a:rPr lang="fr-FR" dirty="0" smtClean="0"/>
              <a:t>: </a:t>
            </a:r>
          </a:p>
          <a:p>
            <a:endParaRPr lang="fr-FR" dirty="0" smtClean="0"/>
          </a:p>
          <a:p>
            <a:pPr algn="just"/>
            <a:r>
              <a:rPr lang="fr-FR" dirty="0" smtClean="0"/>
              <a:t>Si le professeur veut plus de facilité pour cette expérience il peut imposer un éclairement initial bas. </a:t>
            </a:r>
          </a:p>
          <a:p>
            <a:pPr algn="just"/>
            <a:r>
              <a:rPr lang="fr-FR" dirty="0" smtClean="0"/>
              <a:t>Les élèves mesurent U</a:t>
            </a:r>
            <a:r>
              <a:rPr lang="fr-FR" baseline="-25000" dirty="0" smtClean="0"/>
              <a:t>LDR </a:t>
            </a:r>
            <a:r>
              <a:rPr lang="fr-FR" dirty="0" smtClean="0"/>
              <a:t>avant flash et après flash.</a:t>
            </a:r>
          </a:p>
          <a:p>
            <a:pPr algn="just"/>
            <a:r>
              <a:rPr lang="fr-FR" dirty="0" smtClean="0"/>
              <a:t> Rappelons que  U</a:t>
            </a:r>
            <a:r>
              <a:rPr lang="fr-FR" baseline="-25000" dirty="0" smtClean="0"/>
              <a:t>LDR sans flash</a:t>
            </a:r>
            <a:r>
              <a:rPr lang="fr-FR" dirty="0" smtClean="0"/>
              <a:t> &gt; U</a:t>
            </a:r>
            <a:r>
              <a:rPr lang="fr-FR" baseline="-25000" dirty="0" smtClean="0"/>
              <a:t>LDR avec flash </a:t>
            </a:r>
            <a:endParaRPr lang="fr-FR" dirty="0" smtClean="0"/>
          </a:p>
          <a:p>
            <a:pPr algn="just"/>
            <a:r>
              <a:rPr lang="fr-FR" dirty="0" smtClean="0"/>
              <a:t>A partir de ces valeurs expérimentales ils peuvent régler </a:t>
            </a:r>
            <a:r>
              <a:rPr lang="fr-FR" dirty="0" err="1" smtClean="0"/>
              <a:t>U</a:t>
            </a:r>
            <a:r>
              <a:rPr lang="fr-FR" baseline="-25000" dirty="0" err="1" smtClean="0"/>
              <a:t>ref</a:t>
            </a:r>
            <a:r>
              <a:rPr lang="fr-FR" dirty="0" smtClean="0"/>
              <a:t> comprise entre les deux valeurs précédentes mais plus près de U</a:t>
            </a:r>
            <a:r>
              <a:rPr lang="fr-FR" baseline="-25000" dirty="0" smtClean="0"/>
              <a:t>LDR</a:t>
            </a:r>
            <a:r>
              <a:rPr lang="fr-FR" dirty="0" smtClean="0"/>
              <a:t> </a:t>
            </a:r>
            <a:r>
              <a:rPr lang="fr-FR" baseline="-25000" dirty="0" smtClean="0"/>
              <a:t>sans flash</a:t>
            </a:r>
            <a:r>
              <a:rPr lang="fr-FR" dirty="0" smtClean="0"/>
              <a:t> pour une sensibilité maximale. Ainsi, dès que U</a:t>
            </a:r>
            <a:r>
              <a:rPr lang="fr-FR" baseline="-25000" dirty="0" smtClean="0"/>
              <a:t>LDR </a:t>
            </a:r>
            <a:r>
              <a:rPr lang="fr-FR" dirty="0" smtClean="0"/>
              <a:t>diminue à cause du flash, la bascule sur le comparateur s’effectue et la DEL peut briller. </a:t>
            </a:r>
          </a:p>
        </p:txBody>
      </p:sp>
    </p:spTree>
    <p:extLst>
      <p:ext uri="{BB962C8B-B14F-4D97-AF65-F5344CB8AC3E}">
        <p14:creationId xmlns="" xmlns:p14="http://schemas.microsoft.com/office/powerpoint/2010/main" val="27331901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smtClean="0"/>
              <a:t>STAGE SPH_07_A</a:t>
            </a:r>
            <a:endParaRPr lang="fr-FR"/>
          </a:p>
        </p:txBody>
      </p:sp>
      <p:sp>
        <p:nvSpPr>
          <p:cNvPr id="4" name="Rectangle 3"/>
          <p:cNvSpPr/>
          <p:nvPr/>
        </p:nvSpPr>
        <p:spPr>
          <a:xfrm>
            <a:off x="642910" y="357166"/>
            <a:ext cx="7416824" cy="584775"/>
          </a:xfrm>
          <a:prstGeom prst="rect">
            <a:avLst/>
          </a:prstGeom>
        </p:spPr>
        <p:txBody>
          <a:bodyPr wrap="square">
            <a:spAutoFit/>
          </a:bodyPr>
          <a:lstStyle/>
          <a:p>
            <a:pPr algn="ctr"/>
            <a:r>
              <a:rPr lang="fr-FR" sz="3200" b="1" u="dbl" dirty="0" smtClean="0">
                <a:solidFill>
                  <a:srgbClr val="002060"/>
                </a:solidFill>
                <a:latin typeface="Arial" panose="020B0604020202020204" pitchFamily="34" charset="0"/>
                <a:cs typeface="Arial" panose="020B0604020202020204" pitchFamily="34" charset="0"/>
              </a:rPr>
              <a:t>PROBLEME</a:t>
            </a:r>
            <a:endParaRPr lang="fr-FR" sz="3200" b="1" dirty="0" smtClean="0">
              <a:solidFill>
                <a:srgbClr val="002060"/>
              </a:solidFill>
              <a:latin typeface="Arial" panose="020B0604020202020204" pitchFamily="34" charset="0"/>
              <a:cs typeface="Arial" panose="020B0604020202020204" pitchFamily="34" charset="0"/>
            </a:endParaRPr>
          </a:p>
        </p:txBody>
      </p:sp>
      <p:sp>
        <p:nvSpPr>
          <p:cNvPr id="5" name="Rectangle 4"/>
          <p:cNvSpPr/>
          <p:nvPr/>
        </p:nvSpPr>
        <p:spPr>
          <a:xfrm>
            <a:off x="714348" y="1000108"/>
            <a:ext cx="7632848" cy="738664"/>
          </a:xfrm>
          <a:prstGeom prst="rect">
            <a:avLst/>
          </a:prstGeom>
        </p:spPr>
        <p:txBody>
          <a:bodyPr wrap="square">
            <a:spAutoFit/>
          </a:bodyPr>
          <a:lstStyle/>
          <a:p>
            <a:endParaRPr lang="fr-FR" sz="2400" b="1" i="1" u="sng" dirty="0" smtClean="0"/>
          </a:p>
          <a:p>
            <a:pPr algn="just"/>
            <a:endParaRPr lang="fr-FR" dirty="0">
              <a:solidFill>
                <a:srgbClr val="002060"/>
              </a:solidFill>
            </a:endParaRPr>
          </a:p>
        </p:txBody>
      </p:sp>
      <p:sp>
        <p:nvSpPr>
          <p:cNvPr id="6" name="Rectangle 5"/>
          <p:cNvSpPr/>
          <p:nvPr/>
        </p:nvSpPr>
        <p:spPr>
          <a:xfrm>
            <a:off x="357158" y="1000108"/>
            <a:ext cx="8286808" cy="5355312"/>
          </a:xfrm>
          <a:prstGeom prst="rect">
            <a:avLst/>
          </a:prstGeom>
        </p:spPr>
        <p:txBody>
          <a:bodyPr wrap="square">
            <a:spAutoFit/>
          </a:bodyPr>
          <a:lstStyle/>
          <a:p>
            <a:endParaRPr lang="fr-FR" u="sng" dirty="0" smtClean="0"/>
          </a:p>
          <a:p>
            <a:r>
              <a:rPr lang="fr-FR" b="1" u="sng" dirty="0" smtClean="0"/>
              <a:t>Remarque </a:t>
            </a:r>
            <a:r>
              <a:rPr lang="fr-FR" u="sng" dirty="0" smtClean="0"/>
              <a:t>:</a:t>
            </a:r>
          </a:p>
          <a:p>
            <a:pPr algn="just"/>
            <a:r>
              <a:rPr lang="fr-FR" dirty="0" smtClean="0"/>
              <a:t> Dans ce système de détection, le même montage qu’au 1) ou 2) est possible mais si on met U</a:t>
            </a:r>
            <a:r>
              <a:rPr lang="fr-FR" baseline="-25000" dirty="0" smtClean="0"/>
              <a:t>LDR</a:t>
            </a:r>
            <a:r>
              <a:rPr lang="fr-FR" dirty="0" smtClean="0"/>
              <a:t> sur E+ et vu que U</a:t>
            </a:r>
            <a:r>
              <a:rPr lang="fr-FR" baseline="-25000" dirty="0" smtClean="0"/>
              <a:t>LDR</a:t>
            </a:r>
            <a:r>
              <a:rPr lang="fr-FR" dirty="0" smtClean="0"/>
              <a:t> va en diminuant ici alors quand le flash aura lieu la tension de sortie Us sera négative. Ce n’est pas un problème pour la DEL dont il suffit d’inverser le sens de branchement. </a:t>
            </a:r>
          </a:p>
          <a:p>
            <a:pPr algn="just"/>
            <a:endParaRPr lang="fr-FR" dirty="0" smtClean="0"/>
          </a:p>
          <a:p>
            <a:pPr algn="just"/>
            <a:r>
              <a:rPr lang="fr-FR" dirty="0" smtClean="0"/>
              <a:t>Par contre, le </a:t>
            </a:r>
            <a:r>
              <a:rPr lang="fr-FR" dirty="0" err="1" smtClean="0"/>
              <a:t>buzzer</a:t>
            </a:r>
            <a:r>
              <a:rPr lang="fr-FR" dirty="0" smtClean="0"/>
              <a:t> ayant besoin d’une tension positive pour fonctionner, sonnera avant le flash et arrêtera de </a:t>
            </a:r>
            <a:r>
              <a:rPr lang="fr-FR" dirty="0" err="1" smtClean="0"/>
              <a:t>buzzer</a:t>
            </a:r>
            <a:r>
              <a:rPr lang="fr-FR" dirty="0" smtClean="0"/>
              <a:t> lors du flash ce qui est le « contraire » de ce que l’on souhaite. </a:t>
            </a:r>
          </a:p>
          <a:p>
            <a:pPr algn="just"/>
            <a:r>
              <a:rPr lang="fr-FR" dirty="0" smtClean="0"/>
              <a:t>Pour résoudre ce problème, deux astuces sont possibles : </a:t>
            </a:r>
          </a:p>
          <a:p>
            <a:endParaRPr lang="fr-FR" dirty="0" smtClean="0"/>
          </a:p>
          <a:p>
            <a:pPr lvl="0"/>
            <a:r>
              <a:rPr lang="fr-FR" dirty="0" smtClean="0"/>
              <a:t>1 )Mettre la tension de référence sur E+ et celle de la LDR sur E- . </a:t>
            </a:r>
          </a:p>
          <a:p>
            <a:pPr lvl="0"/>
            <a:endParaRPr lang="fr-FR" dirty="0" smtClean="0"/>
          </a:p>
          <a:p>
            <a:pPr lvl="0" algn="just"/>
            <a:r>
              <a:rPr lang="fr-FR" dirty="0" smtClean="0"/>
              <a:t>2) Comparer la tension de référence </a:t>
            </a:r>
            <a:r>
              <a:rPr lang="fr-FR" dirty="0" err="1" smtClean="0"/>
              <a:t>U</a:t>
            </a:r>
            <a:r>
              <a:rPr lang="fr-FR" baseline="-25000" dirty="0" err="1" smtClean="0"/>
              <a:t>Ref</a:t>
            </a:r>
            <a:r>
              <a:rPr lang="fr-FR" dirty="0" smtClean="0"/>
              <a:t> à </a:t>
            </a:r>
            <a:r>
              <a:rPr lang="fr-FR" dirty="0" err="1" smtClean="0"/>
              <a:t>U</a:t>
            </a:r>
            <a:r>
              <a:rPr lang="fr-FR" baseline="-25000" dirty="0" err="1" smtClean="0"/>
              <a:t>Resistance</a:t>
            </a:r>
            <a:r>
              <a:rPr lang="fr-FR" dirty="0" smtClean="0"/>
              <a:t> . En effet quand U</a:t>
            </a:r>
            <a:r>
              <a:rPr lang="fr-FR" baseline="-25000" dirty="0" smtClean="0"/>
              <a:t>LDR </a:t>
            </a:r>
            <a:r>
              <a:rPr lang="fr-FR" dirty="0" smtClean="0"/>
              <a:t>diminue, </a:t>
            </a:r>
          </a:p>
          <a:p>
            <a:pPr lvl="0" algn="just"/>
            <a:r>
              <a:rPr lang="fr-FR" dirty="0" err="1" smtClean="0"/>
              <a:t>U</a:t>
            </a:r>
            <a:r>
              <a:rPr lang="fr-FR" baseline="-25000" dirty="0" err="1" smtClean="0"/>
              <a:t>Resistance</a:t>
            </a:r>
            <a:r>
              <a:rPr lang="fr-FR" dirty="0" smtClean="0"/>
              <a:t> augmente ce qui provoquera une tension de sortie positive avec le flash ! </a:t>
            </a:r>
          </a:p>
          <a:p>
            <a:pPr algn="just"/>
            <a:r>
              <a:rPr lang="fr-FR" dirty="0" smtClean="0"/>
              <a:t> </a:t>
            </a:r>
          </a:p>
          <a:p>
            <a:pPr algn="just"/>
            <a:endParaRPr lang="fr-FR" b="1" dirty="0" smtClean="0"/>
          </a:p>
          <a:p>
            <a:pPr algn="just"/>
            <a:endParaRPr lang="fr-FR" dirty="0">
              <a:solidFill>
                <a:srgbClr val="002060"/>
              </a:solidFill>
            </a:endParaRPr>
          </a:p>
        </p:txBody>
      </p:sp>
    </p:spTree>
    <p:extLst>
      <p:ext uri="{BB962C8B-B14F-4D97-AF65-F5344CB8AC3E}">
        <p14:creationId xmlns="" xmlns:p14="http://schemas.microsoft.com/office/powerpoint/2010/main" val="27331901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smtClean="0"/>
              <a:t>STAGE SPH_07_A</a:t>
            </a:r>
            <a:endParaRPr lang="fr-FR"/>
          </a:p>
        </p:txBody>
      </p:sp>
      <p:sp>
        <p:nvSpPr>
          <p:cNvPr id="4" name="Rectangle 3"/>
          <p:cNvSpPr/>
          <p:nvPr/>
        </p:nvSpPr>
        <p:spPr>
          <a:xfrm>
            <a:off x="642910" y="357166"/>
            <a:ext cx="7416824" cy="584775"/>
          </a:xfrm>
          <a:prstGeom prst="rect">
            <a:avLst/>
          </a:prstGeom>
        </p:spPr>
        <p:txBody>
          <a:bodyPr wrap="square">
            <a:spAutoFit/>
          </a:bodyPr>
          <a:lstStyle/>
          <a:p>
            <a:pPr algn="ctr"/>
            <a:r>
              <a:rPr lang="fr-FR" sz="3200" b="1" u="dbl" dirty="0" smtClean="0">
                <a:solidFill>
                  <a:srgbClr val="002060"/>
                </a:solidFill>
                <a:latin typeface="Arial" panose="020B0604020202020204" pitchFamily="34" charset="0"/>
                <a:cs typeface="Arial" panose="020B0604020202020204" pitchFamily="34" charset="0"/>
              </a:rPr>
              <a:t>PROBLEME</a:t>
            </a:r>
            <a:endParaRPr lang="fr-FR" sz="3200" b="1" dirty="0" smtClean="0">
              <a:solidFill>
                <a:srgbClr val="002060"/>
              </a:solidFill>
              <a:latin typeface="Arial" panose="020B0604020202020204" pitchFamily="34" charset="0"/>
              <a:cs typeface="Arial" panose="020B0604020202020204" pitchFamily="34" charset="0"/>
            </a:endParaRPr>
          </a:p>
        </p:txBody>
      </p:sp>
      <p:sp>
        <p:nvSpPr>
          <p:cNvPr id="5" name="Rectangle 4"/>
          <p:cNvSpPr/>
          <p:nvPr/>
        </p:nvSpPr>
        <p:spPr>
          <a:xfrm>
            <a:off x="714348" y="1000108"/>
            <a:ext cx="7632848" cy="738664"/>
          </a:xfrm>
          <a:prstGeom prst="rect">
            <a:avLst/>
          </a:prstGeom>
        </p:spPr>
        <p:txBody>
          <a:bodyPr wrap="square">
            <a:spAutoFit/>
          </a:bodyPr>
          <a:lstStyle/>
          <a:p>
            <a:endParaRPr lang="fr-FR" sz="2400" b="1" i="1" u="sng" dirty="0" smtClean="0"/>
          </a:p>
          <a:p>
            <a:pPr algn="just"/>
            <a:endParaRPr lang="fr-FR" dirty="0">
              <a:solidFill>
                <a:srgbClr val="002060"/>
              </a:solidFill>
            </a:endParaRPr>
          </a:p>
        </p:txBody>
      </p:sp>
      <p:sp>
        <p:nvSpPr>
          <p:cNvPr id="7" name="Rectangle 6"/>
          <p:cNvSpPr/>
          <p:nvPr/>
        </p:nvSpPr>
        <p:spPr>
          <a:xfrm>
            <a:off x="857224" y="1142984"/>
            <a:ext cx="7632848" cy="4247317"/>
          </a:xfrm>
          <a:prstGeom prst="rect">
            <a:avLst/>
          </a:prstGeom>
        </p:spPr>
        <p:txBody>
          <a:bodyPr wrap="square">
            <a:spAutoFit/>
          </a:bodyPr>
          <a:lstStyle/>
          <a:p>
            <a:r>
              <a:rPr lang="fr-FR" b="1" i="1" u="sng" dirty="0" smtClean="0"/>
              <a:t>Photo montage expérimental:</a:t>
            </a:r>
          </a:p>
          <a:p>
            <a:endParaRPr lang="fr-FR" dirty="0" smtClean="0"/>
          </a:p>
          <a:p>
            <a:r>
              <a:rPr lang="fr-FR" dirty="0" smtClean="0"/>
              <a:t> </a:t>
            </a:r>
          </a:p>
          <a:p>
            <a:endParaRPr lang="fr-FR" dirty="0" smtClean="0"/>
          </a:p>
          <a:p>
            <a:endParaRPr lang="fr-FR" b="1" i="1" u="sng" dirty="0" smtClean="0"/>
          </a:p>
          <a:p>
            <a:endParaRPr lang="fr-FR" b="1" i="1" u="sng" dirty="0" smtClean="0"/>
          </a:p>
          <a:p>
            <a:endParaRPr lang="fr-FR" b="1" i="1" u="sng" dirty="0" smtClean="0"/>
          </a:p>
          <a:p>
            <a:endParaRPr lang="fr-FR" b="1" i="1" u="sng" dirty="0" smtClean="0"/>
          </a:p>
          <a:p>
            <a:endParaRPr lang="fr-FR" b="1" i="1" u="sng" dirty="0" smtClean="0"/>
          </a:p>
          <a:p>
            <a:endParaRPr lang="fr-FR" b="1" dirty="0" smtClean="0"/>
          </a:p>
          <a:p>
            <a:endParaRPr lang="fr-FR" b="1" dirty="0" smtClean="0"/>
          </a:p>
          <a:p>
            <a:endParaRPr lang="fr-FR" b="1" dirty="0" smtClean="0"/>
          </a:p>
          <a:p>
            <a:endParaRPr lang="fr-FR" b="1" dirty="0" smtClean="0"/>
          </a:p>
          <a:p>
            <a:endParaRPr lang="fr-FR" b="1" dirty="0" smtClean="0"/>
          </a:p>
          <a:p>
            <a:pPr algn="just"/>
            <a:endParaRPr lang="fr-FR" dirty="0">
              <a:solidFill>
                <a:srgbClr val="002060"/>
              </a:solidFill>
            </a:endParaRPr>
          </a:p>
        </p:txBody>
      </p:sp>
      <p:pic>
        <p:nvPicPr>
          <p:cNvPr id="8" name="Image 7" descr="DSCN8507.JPG"/>
          <p:cNvPicPr>
            <a:picLocks noChangeAspect="1"/>
          </p:cNvPicPr>
          <p:nvPr/>
        </p:nvPicPr>
        <p:blipFill>
          <a:blip r:embed="rId3"/>
          <a:stretch>
            <a:fillRect/>
          </a:stretch>
        </p:blipFill>
        <p:spPr>
          <a:xfrm>
            <a:off x="285720" y="1714488"/>
            <a:ext cx="4940609" cy="3780788"/>
          </a:xfrm>
          <a:prstGeom prst="rect">
            <a:avLst/>
          </a:prstGeom>
        </p:spPr>
      </p:pic>
      <p:sp>
        <p:nvSpPr>
          <p:cNvPr id="9" name="Rectangle 8"/>
          <p:cNvSpPr/>
          <p:nvPr/>
        </p:nvSpPr>
        <p:spPr>
          <a:xfrm>
            <a:off x="5286380" y="1000108"/>
            <a:ext cx="3714744" cy="5109091"/>
          </a:xfrm>
          <a:prstGeom prst="rect">
            <a:avLst/>
          </a:prstGeom>
        </p:spPr>
        <p:txBody>
          <a:bodyPr wrap="square">
            <a:spAutoFit/>
          </a:bodyPr>
          <a:lstStyle/>
          <a:p>
            <a:pPr algn="ctr"/>
            <a:r>
              <a:rPr lang="fr-FR" b="1" u="sng" dirty="0" smtClean="0"/>
              <a:t>Données:</a:t>
            </a:r>
          </a:p>
          <a:p>
            <a:pPr algn="ctr"/>
            <a:r>
              <a:rPr lang="fr-FR" u="sng" dirty="0" smtClean="0"/>
              <a:t>Eclairage d’ambiance  </a:t>
            </a:r>
            <a:r>
              <a:rPr lang="fr-FR" u="sng" dirty="0" smtClean="0"/>
              <a:t>normal</a:t>
            </a:r>
          </a:p>
          <a:p>
            <a:pPr algn="ctr"/>
            <a:endParaRPr lang="fr-FR" u="sng" dirty="0" smtClean="0"/>
          </a:p>
          <a:p>
            <a:pPr algn="just"/>
            <a:r>
              <a:rPr lang="fr-FR" dirty="0" smtClean="0"/>
              <a:t>Tension LDR sur borne E-</a:t>
            </a:r>
          </a:p>
          <a:p>
            <a:pPr algn="just"/>
            <a:endParaRPr lang="fr-FR" dirty="0" smtClean="0"/>
          </a:p>
          <a:p>
            <a:pPr algn="just"/>
            <a:r>
              <a:rPr lang="fr-FR" dirty="0" smtClean="0"/>
              <a:t>Tension référence sur E+</a:t>
            </a:r>
          </a:p>
          <a:p>
            <a:pPr algn="just"/>
            <a:endParaRPr lang="fr-FR" dirty="0" smtClean="0"/>
          </a:p>
          <a:p>
            <a:pPr algn="just"/>
            <a:r>
              <a:rPr lang="fr-FR" dirty="0" smtClean="0"/>
              <a:t> </a:t>
            </a:r>
            <a:r>
              <a:rPr lang="fr-FR" dirty="0" err="1" smtClean="0"/>
              <a:t>U</a:t>
            </a:r>
            <a:r>
              <a:rPr lang="fr-FR" baseline="-25000" dirty="0" err="1" smtClean="0"/>
              <a:t>Ref</a:t>
            </a:r>
            <a:r>
              <a:rPr lang="fr-FR" baseline="-25000" dirty="0" smtClean="0"/>
              <a:t> </a:t>
            </a:r>
            <a:r>
              <a:rPr lang="fr-FR" dirty="0" smtClean="0"/>
              <a:t>= 8, 79V</a:t>
            </a:r>
          </a:p>
          <a:p>
            <a:pPr algn="just"/>
            <a:endParaRPr lang="fr-FR" dirty="0" smtClean="0"/>
          </a:p>
          <a:p>
            <a:pPr algn="just"/>
            <a:r>
              <a:rPr lang="fr-FR" dirty="0" smtClean="0"/>
              <a:t>Avant flash, U</a:t>
            </a:r>
            <a:r>
              <a:rPr lang="fr-FR" baseline="-25000" dirty="0" smtClean="0"/>
              <a:t>LDR </a:t>
            </a:r>
            <a:r>
              <a:rPr lang="fr-FR" dirty="0" smtClean="0"/>
              <a:t>= 8,89V</a:t>
            </a:r>
          </a:p>
          <a:p>
            <a:pPr algn="just"/>
            <a:endParaRPr lang="fr-FR" dirty="0" smtClean="0"/>
          </a:p>
          <a:p>
            <a:pPr algn="just"/>
            <a:r>
              <a:rPr lang="fr-FR" dirty="0" smtClean="0"/>
              <a:t>Pendant flash; U</a:t>
            </a:r>
            <a:r>
              <a:rPr lang="fr-FR" baseline="-25000" dirty="0" smtClean="0"/>
              <a:t>LDR </a:t>
            </a:r>
            <a:r>
              <a:rPr lang="fr-FR" dirty="0" smtClean="0"/>
              <a:t>= 8,74V, Us est alors positive , la LED et le </a:t>
            </a:r>
            <a:r>
              <a:rPr lang="fr-FR" dirty="0" err="1" smtClean="0"/>
              <a:t>buzzer</a:t>
            </a:r>
            <a:r>
              <a:rPr lang="fr-FR" dirty="0" smtClean="0"/>
              <a:t> se déclenchent.</a:t>
            </a:r>
          </a:p>
          <a:p>
            <a:pPr algn="just"/>
            <a:endParaRPr lang="fr-FR" dirty="0" smtClean="0"/>
          </a:p>
          <a:p>
            <a:pPr algn="just"/>
            <a:r>
              <a:rPr lang="fr-FR" sz="1400" dirty="0" smtClean="0"/>
              <a:t>Le </a:t>
            </a:r>
            <a:r>
              <a:rPr lang="fr-FR" sz="1400" dirty="0" smtClean="0"/>
              <a:t>flash a été réalisé par un téléphone </a:t>
            </a:r>
            <a:r>
              <a:rPr lang="fr-FR" sz="1400" dirty="0" smtClean="0"/>
              <a:t>portable (flash probablement plus intense ou plus </a:t>
            </a:r>
            <a:r>
              <a:rPr lang="fr-FR" sz="1400" dirty="0" smtClean="0"/>
              <a:t>directif qu’un appareil photo qui fonctionne moins </a:t>
            </a:r>
            <a:r>
              <a:rPr lang="fr-FR" sz="1400" dirty="0" smtClean="0"/>
              <a:t>bien en </a:t>
            </a:r>
            <a:r>
              <a:rPr lang="fr-FR" sz="1400" dirty="0" smtClean="0"/>
              <a:t>éclairage d’ambiance </a:t>
            </a:r>
            <a:r>
              <a:rPr lang="fr-FR" sz="1400" dirty="0" smtClean="0"/>
              <a:t>normal)</a:t>
            </a:r>
            <a:endParaRPr lang="fr-FR" sz="1400" dirty="0" smtClean="0"/>
          </a:p>
        </p:txBody>
      </p:sp>
      <p:sp>
        <p:nvSpPr>
          <p:cNvPr id="10" name="Rectangle 9"/>
          <p:cNvSpPr/>
          <p:nvPr/>
        </p:nvSpPr>
        <p:spPr>
          <a:xfrm>
            <a:off x="214282" y="5786454"/>
            <a:ext cx="2059538" cy="400110"/>
          </a:xfrm>
          <a:prstGeom prst="rect">
            <a:avLst/>
          </a:prstGeom>
        </p:spPr>
        <p:txBody>
          <a:bodyPr wrap="none">
            <a:spAutoFit/>
          </a:bodyPr>
          <a:lstStyle/>
          <a:p>
            <a:pPr algn="just"/>
            <a:r>
              <a:rPr lang="fr-FR" sz="2000" b="1" dirty="0" smtClean="0"/>
              <a:t>Vidéo </a:t>
            </a:r>
            <a:r>
              <a:rPr lang="fr-FR" b="1" dirty="0" smtClean="0"/>
              <a:t> cliquez ici :  </a:t>
            </a:r>
          </a:p>
        </p:txBody>
      </p:sp>
      <p:pic>
        <p:nvPicPr>
          <p:cNvPr id="11" name="detecteur flash  eclairage d'ambiance normal.MOV">
            <a:hlinkClick r:id="" action="ppaction://media"/>
          </p:cNvPr>
          <p:cNvPicPr>
            <a:picLocks noRot="1" noChangeAspect="1"/>
          </p:cNvPicPr>
          <p:nvPr>
            <a:videoFile r:link="rId1"/>
          </p:nvPr>
        </p:nvPicPr>
        <p:blipFill>
          <a:blip r:embed="rId4" cstate="print"/>
          <a:stretch>
            <a:fillRect/>
          </a:stretch>
        </p:blipFill>
        <p:spPr>
          <a:xfrm>
            <a:off x="2143108" y="5857892"/>
            <a:ext cx="571493" cy="428620"/>
          </a:xfrm>
          <a:prstGeom prst="rect">
            <a:avLst/>
          </a:prstGeom>
        </p:spPr>
      </p:pic>
    </p:spTree>
    <p:extLst>
      <p:ext uri="{BB962C8B-B14F-4D97-AF65-F5344CB8AC3E}">
        <p14:creationId xmlns="" xmlns:p14="http://schemas.microsoft.com/office/powerpoint/2010/main" val="273319018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1"/>
                                        </p:tgtEl>
                                      </p:cBhvr>
                                    </p:cmd>
                                  </p:childTnLst>
                                </p:cTn>
                              </p:par>
                            </p:childTnLst>
                          </p:cTn>
                        </p:par>
                      </p:childTnLst>
                    </p:cTn>
                  </p:par>
                </p:childTnLst>
              </p:cTn>
              <p:nextCondLst>
                <p:cond evt="onClick" delay="0">
                  <p:tgtEl>
                    <p:spTgt spid="11"/>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11"/>
                </p:tgtEl>
              </p:cMediaNode>
            </p:vide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smtClean="0"/>
              <a:t>STAGE SPH_07_A</a:t>
            </a:r>
            <a:endParaRPr lang="fr-FR"/>
          </a:p>
        </p:txBody>
      </p:sp>
      <p:sp>
        <p:nvSpPr>
          <p:cNvPr id="4" name="Rectangle 3"/>
          <p:cNvSpPr/>
          <p:nvPr/>
        </p:nvSpPr>
        <p:spPr>
          <a:xfrm>
            <a:off x="642910" y="357166"/>
            <a:ext cx="7416824" cy="584775"/>
          </a:xfrm>
          <a:prstGeom prst="rect">
            <a:avLst/>
          </a:prstGeom>
        </p:spPr>
        <p:txBody>
          <a:bodyPr wrap="square">
            <a:spAutoFit/>
          </a:bodyPr>
          <a:lstStyle/>
          <a:p>
            <a:pPr algn="ctr"/>
            <a:r>
              <a:rPr lang="fr-FR" sz="3200" b="1" u="dbl" dirty="0" smtClean="0">
                <a:solidFill>
                  <a:srgbClr val="002060"/>
                </a:solidFill>
                <a:latin typeface="Arial" panose="020B0604020202020204" pitchFamily="34" charset="0"/>
                <a:cs typeface="Arial" panose="020B0604020202020204" pitchFamily="34" charset="0"/>
              </a:rPr>
              <a:t>PROBLEME</a:t>
            </a:r>
            <a:endParaRPr lang="fr-FR" sz="3200" b="1" dirty="0" smtClean="0">
              <a:solidFill>
                <a:srgbClr val="002060"/>
              </a:solidFill>
              <a:latin typeface="Arial" panose="020B0604020202020204" pitchFamily="34" charset="0"/>
              <a:cs typeface="Arial" panose="020B0604020202020204" pitchFamily="34" charset="0"/>
            </a:endParaRPr>
          </a:p>
        </p:txBody>
      </p:sp>
      <p:sp>
        <p:nvSpPr>
          <p:cNvPr id="5" name="Rectangle 4"/>
          <p:cNvSpPr/>
          <p:nvPr/>
        </p:nvSpPr>
        <p:spPr>
          <a:xfrm>
            <a:off x="714348" y="1000108"/>
            <a:ext cx="7632848" cy="738664"/>
          </a:xfrm>
          <a:prstGeom prst="rect">
            <a:avLst/>
          </a:prstGeom>
        </p:spPr>
        <p:txBody>
          <a:bodyPr wrap="square">
            <a:spAutoFit/>
          </a:bodyPr>
          <a:lstStyle/>
          <a:p>
            <a:endParaRPr lang="fr-FR" sz="2400" b="1" i="1" u="sng" dirty="0" smtClean="0"/>
          </a:p>
          <a:p>
            <a:pPr algn="just"/>
            <a:endParaRPr lang="fr-FR" dirty="0">
              <a:solidFill>
                <a:srgbClr val="002060"/>
              </a:solidFill>
            </a:endParaRPr>
          </a:p>
        </p:txBody>
      </p:sp>
      <p:sp>
        <p:nvSpPr>
          <p:cNvPr id="7" name="Rectangle 6"/>
          <p:cNvSpPr/>
          <p:nvPr/>
        </p:nvSpPr>
        <p:spPr>
          <a:xfrm>
            <a:off x="857224" y="1142984"/>
            <a:ext cx="7632848" cy="4247317"/>
          </a:xfrm>
          <a:prstGeom prst="rect">
            <a:avLst/>
          </a:prstGeom>
        </p:spPr>
        <p:txBody>
          <a:bodyPr wrap="square">
            <a:spAutoFit/>
          </a:bodyPr>
          <a:lstStyle/>
          <a:p>
            <a:r>
              <a:rPr lang="fr-FR" b="1" i="1" u="sng" dirty="0" smtClean="0"/>
              <a:t>Photo montage expérimental:</a:t>
            </a:r>
          </a:p>
          <a:p>
            <a:endParaRPr lang="fr-FR" dirty="0" smtClean="0"/>
          </a:p>
          <a:p>
            <a:r>
              <a:rPr lang="fr-FR" dirty="0" smtClean="0"/>
              <a:t> </a:t>
            </a:r>
          </a:p>
          <a:p>
            <a:endParaRPr lang="fr-FR" dirty="0" smtClean="0"/>
          </a:p>
          <a:p>
            <a:endParaRPr lang="fr-FR" b="1" i="1" u="sng" dirty="0" smtClean="0"/>
          </a:p>
          <a:p>
            <a:endParaRPr lang="fr-FR" b="1" i="1" u="sng" dirty="0" smtClean="0"/>
          </a:p>
          <a:p>
            <a:endParaRPr lang="fr-FR" b="1" i="1" u="sng" dirty="0" smtClean="0"/>
          </a:p>
          <a:p>
            <a:endParaRPr lang="fr-FR" b="1" i="1" u="sng" dirty="0" smtClean="0"/>
          </a:p>
          <a:p>
            <a:endParaRPr lang="fr-FR" b="1" i="1" u="sng" dirty="0" smtClean="0"/>
          </a:p>
          <a:p>
            <a:endParaRPr lang="fr-FR" b="1" dirty="0" smtClean="0"/>
          </a:p>
          <a:p>
            <a:endParaRPr lang="fr-FR" b="1" dirty="0" smtClean="0"/>
          </a:p>
          <a:p>
            <a:endParaRPr lang="fr-FR" b="1" dirty="0" smtClean="0"/>
          </a:p>
          <a:p>
            <a:endParaRPr lang="fr-FR" b="1" dirty="0" smtClean="0"/>
          </a:p>
          <a:p>
            <a:endParaRPr lang="fr-FR" b="1" dirty="0" smtClean="0"/>
          </a:p>
          <a:p>
            <a:pPr algn="just"/>
            <a:endParaRPr lang="fr-FR" dirty="0">
              <a:solidFill>
                <a:srgbClr val="002060"/>
              </a:solidFill>
            </a:endParaRPr>
          </a:p>
        </p:txBody>
      </p:sp>
      <p:sp>
        <p:nvSpPr>
          <p:cNvPr id="9" name="Rectangle 8"/>
          <p:cNvSpPr/>
          <p:nvPr/>
        </p:nvSpPr>
        <p:spPr>
          <a:xfrm>
            <a:off x="5429256" y="1643050"/>
            <a:ext cx="3357586" cy="4247317"/>
          </a:xfrm>
          <a:prstGeom prst="rect">
            <a:avLst/>
          </a:prstGeom>
        </p:spPr>
        <p:txBody>
          <a:bodyPr wrap="square">
            <a:spAutoFit/>
          </a:bodyPr>
          <a:lstStyle/>
          <a:p>
            <a:pPr algn="ctr"/>
            <a:r>
              <a:rPr lang="fr-FR" b="1" u="sng" dirty="0" smtClean="0"/>
              <a:t>Données:</a:t>
            </a:r>
          </a:p>
          <a:p>
            <a:pPr algn="ctr"/>
            <a:r>
              <a:rPr lang="fr-FR" u="sng" dirty="0" smtClean="0"/>
              <a:t>Eclairage d’ambiance  faible</a:t>
            </a:r>
          </a:p>
          <a:p>
            <a:endParaRPr lang="fr-FR" dirty="0" smtClean="0"/>
          </a:p>
          <a:p>
            <a:pPr algn="just"/>
            <a:r>
              <a:rPr lang="fr-FR" dirty="0" smtClean="0"/>
              <a:t>Tension LDR sur borne E-</a:t>
            </a:r>
          </a:p>
          <a:p>
            <a:pPr algn="just"/>
            <a:r>
              <a:rPr lang="fr-FR" dirty="0" smtClean="0"/>
              <a:t>Tension comparateur sur E+</a:t>
            </a:r>
          </a:p>
          <a:p>
            <a:pPr algn="just"/>
            <a:endParaRPr lang="fr-FR" dirty="0" smtClean="0"/>
          </a:p>
          <a:p>
            <a:pPr algn="just"/>
            <a:r>
              <a:rPr lang="fr-FR" dirty="0" smtClean="0"/>
              <a:t>U</a:t>
            </a:r>
            <a:r>
              <a:rPr lang="fr-FR" baseline="-25000" dirty="0" smtClean="0"/>
              <a:t>R </a:t>
            </a:r>
            <a:r>
              <a:rPr lang="fr-FR" baseline="-25000" dirty="0" err="1" smtClean="0"/>
              <a:t>ef</a:t>
            </a:r>
            <a:r>
              <a:rPr lang="fr-FR" baseline="-25000" dirty="0" smtClean="0"/>
              <a:t> </a:t>
            </a:r>
            <a:r>
              <a:rPr lang="fr-FR" dirty="0" smtClean="0"/>
              <a:t>= 13.8V</a:t>
            </a:r>
          </a:p>
          <a:p>
            <a:pPr algn="just"/>
            <a:endParaRPr lang="fr-FR" dirty="0" smtClean="0"/>
          </a:p>
          <a:p>
            <a:pPr algn="just"/>
            <a:r>
              <a:rPr lang="fr-FR" dirty="0" smtClean="0"/>
              <a:t>Avant flash, U</a:t>
            </a:r>
            <a:r>
              <a:rPr lang="fr-FR" baseline="-25000" dirty="0" smtClean="0"/>
              <a:t>LDR </a:t>
            </a:r>
            <a:r>
              <a:rPr lang="fr-FR" dirty="0" smtClean="0"/>
              <a:t>= 14,34V</a:t>
            </a:r>
          </a:p>
          <a:p>
            <a:pPr algn="just"/>
            <a:endParaRPr lang="fr-FR" dirty="0" smtClean="0"/>
          </a:p>
          <a:p>
            <a:pPr algn="just"/>
            <a:r>
              <a:rPr lang="fr-FR" dirty="0" smtClean="0"/>
              <a:t>Pendant flash; U</a:t>
            </a:r>
            <a:r>
              <a:rPr lang="fr-FR" baseline="-25000" dirty="0" smtClean="0"/>
              <a:t>LDR </a:t>
            </a:r>
            <a:r>
              <a:rPr lang="fr-FR" dirty="0" smtClean="0"/>
              <a:t>= 13,7V, Us est alors positive, LED et </a:t>
            </a:r>
            <a:r>
              <a:rPr lang="fr-FR" dirty="0" err="1" smtClean="0"/>
              <a:t>buzzer</a:t>
            </a:r>
            <a:r>
              <a:rPr lang="fr-FR" dirty="0" smtClean="0"/>
              <a:t> se déclenchent.</a:t>
            </a:r>
          </a:p>
          <a:p>
            <a:endParaRPr lang="fr-FR" dirty="0" smtClean="0"/>
          </a:p>
          <a:p>
            <a:endParaRPr lang="fr-FR" dirty="0" smtClean="0"/>
          </a:p>
        </p:txBody>
      </p:sp>
      <p:pic>
        <p:nvPicPr>
          <p:cNvPr id="10" name="Image 9" descr="DSCN8434.JPG"/>
          <p:cNvPicPr>
            <a:picLocks noChangeAspect="1"/>
          </p:cNvPicPr>
          <p:nvPr/>
        </p:nvPicPr>
        <p:blipFill>
          <a:blip r:embed="rId3"/>
          <a:stretch>
            <a:fillRect/>
          </a:stretch>
        </p:blipFill>
        <p:spPr>
          <a:xfrm>
            <a:off x="285720" y="1928802"/>
            <a:ext cx="4857784" cy="3643338"/>
          </a:xfrm>
          <a:prstGeom prst="rect">
            <a:avLst/>
          </a:prstGeom>
        </p:spPr>
      </p:pic>
      <p:sp>
        <p:nvSpPr>
          <p:cNvPr id="11" name="Rectangle 10"/>
          <p:cNvSpPr/>
          <p:nvPr/>
        </p:nvSpPr>
        <p:spPr>
          <a:xfrm>
            <a:off x="214282" y="5786454"/>
            <a:ext cx="2001830" cy="400110"/>
          </a:xfrm>
          <a:prstGeom prst="rect">
            <a:avLst/>
          </a:prstGeom>
        </p:spPr>
        <p:txBody>
          <a:bodyPr wrap="none">
            <a:spAutoFit/>
          </a:bodyPr>
          <a:lstStyle/>
          <a:p>
            <a:pPr algn="just"/>
            <a:r>
              <a:rPr lang="fr-FR" sz="2000" b="1" dirty="0" smtClean="0"/>
              <a:t>Vidéo</a:t>
            </a:r>
            <a:r>
              <a:rPr lang="fr-FR" b="1" dirty="0" smtClean="0"/>
              <a:t> cliquez ici :  </a:t>
            </a:r>
          </a:p>
        </p:txBody>
      </p:sp>
      <p:pic>
        <p:nvPicPr>
          <p:cNvPr id="13" name="detecteur flash faible eclairage d'ambiance.MOV">
            <a:hlinkClick r:id="" action="ppaction://media"/>
          </p:cNvPr>
          <p:cNvPicPr>
            <a:picLocks noRot="1" noChangeAspect="1"/>
          </p:cNvPicPr>
          <p:nvPr>
            <a:videoFile r:link="rId1"/>
          </p:nvPr>
        </p:nvPicPr>
        <p:blipFill>
          <a:blip r:embed="rId4" cstate="print"/>
          <a:stretch>
            <a:fillRect/>
          </a:stretch>
        </p:blipFill>
        <p:spPr>
          <a:xfrm>
            <a:off x="2143108" y="5857892"/>
            <a:ext cx="476243" cy="357182"/>
          </a:xfrm>
          <a:prstGeom prst="rect">
            <a:avLst/>
          </a:prstGeom>
        </p:spPr>
      </p:pic>
    </p:spTree>
    <p:extLst>
      <p:ext uri="{BB962C8B-B14F-4D97-AF65-F5344CB8AC3E}">
        <p14:creationId xmlns="" xmlns:p14="http://schemas.microsoft.com/office/powerpoint/2010/main" val="273319018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3"/>
                                        </p:tgtEl>
                                      </p:cBhvr>
                                    </p:cmd>
                                  </p:childTnLst>
                                </p:cTn>
                              </p:par>
                            </p:childTnLst>
                          </p:cTn>
                        </p:par>
                      </p:childTnLst>
                    </p:cTn>
                  </p:par>
                </p:childTnLst>
              </p:cTn>
              <p:nextCondLst>
                <p:cond evt="onClick" delay="0">
                  <p:tgtEl>
                    <p:spTgt spid="13"/>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13"/>
                </p:tgtEl>
              </p:cMediaNode>
            </p:vide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smtClean="0"/>
              <a:t>STAGE SPH_07_A</a:t>
            </a:r>
            <a:endParaRPr lang="fr-FR"/>
          </a:p>
        </p:txBody>
      </p:sp>
      <p:sp>
        <p:nvSpPr>
          <p:cNvPr id="4" name="Rectangle 3"/>
          <p:cNvSpPr/>
          <p:nvPr/>
        </p:nvSpPr>
        <p:spPr>
          <a:xfrm>
            <a:off x="857224" y="2214554"/>
            <a:ext cx="7416824" cy="1077218"/>
          </a:xfrm>
          <a:prstGeom prst="rect">
            <a:avLst/>
          </a:prstGeom>
        </p:spPr>
        <p:txBody>
          <a:bodyPr wrap="square">
            <a:spAutoFit/>
          </a:bodyPr>
          <a:lstStyle/>
          <a:p>
            <a:pPr algn="ctr"/>
            <a:r>
              <a:rPr lang="fr-FR" sz="3200" b="1" dirty="0" smtClean="0">
                <a:solidFill>
                  <a:srgbClr val="002060"/>
                </a:solidFill>
                <a:latin typeface="Arial" panose="020B0604020202020204" pitchFamily="34" charset="0"/>
                <a:cs typeface="Arial" panose="020B0604020202020204" pitchFamily="34" charset="0"/>
              </a:rPr>
              <a:t>FIN</a:t>
            </a:r>
          </a:p>
          <a:p>
            <a:pPr algn="ctr"/>
            <a:r>
              <a:rPr lang="fr-FR" sz="3200" b="1" dirty="0" smtClean="0">
                <a:solidFill>
                  <a:srgbClr val="002060"/>
                </a:solidFill>
                <a:latin typeface="Arial" panose="020B0604020202020204" pitchFamily="34" charset="0"/>
                <a:cs typeface="Arial" panose="020B0604020202020204" pitchFamily="34" charset="0"/>
              </a:rPr>
              <a:t> (et c’est pas du lux!)</a:t>
            </a:r>
            <a:endParaRPr lang="fr-FR" sz="3200" b="1" dirty="0" smtClean="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27331901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dirty="0" smtClean="0"/>
              <a:t>STAGE SPH_07_A</a:t>
            </a:r>
            <a:endParaRPr lang="fr-FR" dirty="0"/>
          </a:p>
        </p:txBody>
      </p:sp>
      <p:sp>
        <p:nvSpPr>
          <p:cNvPr id="4" name="Rectangle 3"/>
          <p:cNvSpPr/>
          <p:nvPr/>
        </p:nvSpPr>
        <p:spPr>
          <a:xfrm>
            <a:off x="3143240" y="0"/>
            <a:ext cx="3384624" cy="584775"/>
          </a:xfrm>
          <a:prstGeom prst="rect">
            <a:avLst/>
          </a:prstGeom>
        </p:spPr>
        <p:txBody>
          <a:bodyPr wrap="square">
            <a:spAutoFit/>
          </a:bodyPr>
          <a:lstStyle/>
          <a:p>
            <a:pPr algn="ctr"/>
            <a:r>
              <a:rPr lang="fr-FR" sz="3200" b="1" u="dbl" dirty="0" smtClean="0">
                <a:solidFill>
                  <a:srgbClr val="002060"/>
                </a:solidFill>
                <a:latin typeface="Arial" panose="020B0604020202020204" pitchFamily="34" charset="0"/>
                <a:cs typeface="Arial" panose="020B0604020202020204" pitchFamily="34" charset="0"/>
              </a:rPr>
              <a:t>LE MATERIEL</a:t>
            </a:r>
            <a:endParaRPr lang="fr-FR" sz="3200" b="1" dirty="0" smtClean="0">
              <a:solidFill>
                <a:srgbClr val="002060"/>
              </a:solidFill>
              <a:latin typeface="Arial" panose="020B0604020202020204" pitchFamily="34" charset="0"/>
              <a:cs typeface="Arial" panose="020B0604020202020204" pitchFamily="34" charset="0"/>
            </a:endParaRPr>
          </a:p>
        </p:txBody>
      </p:sp>
      <p:sp>
        <p:nvSpPr>
          <p:cNvPr id="11" name="ZoneTexte 10"/>
          <p:cNvSpPr txBox="1"/>
          <p:nvPr/>
        </p:nvSpPr>
        <p:spPr>
          <a:xfrm>
            <a:off x="0" y="487025"/>
            <a:ext cx="3571868" cy="6001643"/>
          </a:xfrm>
          <a:prstGeom prst="rect">
            <a:avLst/>
          </a:prstGeom>
          <a:noFill/>
        </p:spPr>
        <p:txBody>
          <a:bodyPr wrap="square" rtlCol="0">
            <a:spAutoFit/>
          </a:bodyPr>
          <a:lstStyle/>
          <a:p>
            <a:pPr algn="just"/>
            <a:r>
              <a:rPr lang="fr-FR" sz="1200" dirty="0" smtClean="0">
                <a:solidFill>
                  <a:srgbClr val="002060"/>
                </a:solidFill>
                <a:latin typeface="Arial" panose="020B0604020202020204" pitchFamily="34" charset="0"/>
                <a:cs typeface="Arial" panose="020B0604020202020204" pitchFamily="34" charset="0"/>
              </a:rPr>
              <a:t>-</a:t>
            </a:r>
            <a:r>
              <a:rPr lang="fr-FR" sz="1200" b="1" dirty="0" smtClean="0">
                <a:solidFill>
                  <a:srgbClr val="002060"/>
                </a:solidFill>
                <a:latin typeface="Arial" panose="020B0604020202020204" pitchFamily="34" charset="0"/>
                <a:cs typeface="Arial" panose="020B0604020202020204" pitchFamily="34" charset="0"/>
              </a:rPr>
              <a:t>Une ou deux alimentation(s) stabilisée(s)  +15V/-15V</a:t>
            </a:r>
          </a:p>
          <a:p>
            <a:pPr algn="just"/>
            <a:endParaRPr lang="fr-FR" sz="1200" b="1" dirty="0" smtClean="0">
              <a:solidFill>
                <a:srgbClr val="002060"/>
              </a:solidFill>
              <a:latin typeface="Arial" panose="020B0604020202020204" pitchFamily="34" charset="0"/>
              <a:cs typeface="Arial" panose="020B0604020202020204" pitchFamily="34" charset="0"/>
            </a:endParaRPr>
          </a:p>
          <a:p>
            <a:pPr algn="just"/>
            <a:r>
              <a:rPr lang="fr-FR" sz="1200" dirty="0" smtClean="0">
                <a:solidFill>
                  <a:srgbClr val="002060"/>
                </a:solidFill>
                <a:latin typeface="Arial" panose="020B0604020202020204" pitchFamily="34" charset="0"/>
                <a:cs typeface="Arial" panose="020B0604020202020204" pitchFamily="34" charset="0"/>
              </a:rPr>
              <a:t>-</a:t>
            </a:r>
            <a:r>
              <a:rPr lang="fr-FR" sz="1200" b="1" dirty="0" smtClean="0">
                <a:solidFill>
                  <a:srgbClr val="002060"/>
                </a:solidFill>
                <a:latin typeface="Arial" panose="020B0604020202020204" pitchFamily="34" charset="0"/>
                <a:cs typeface="Arial" panose="020B0604020202020204" pitchFamily="34" charset="0"/>
              </a:rPr>
              <a:t>Une alimentation continue 0-15V réglable</a:t>
            </a:r>
          </a:p>
          <a:p>
            <a:pPr algn="just"/>
            <a:endParaRPr lang="fr-FR" sz="1200" b="1" dirty="0" smtClean="0">
              <a:solidFill>
                <a:srgbClr val="002060"/>
              </a:solidFill>
              <a:latin typeface="Arial" panose="020B0604020202020204" pitchFamily="34" charset="0"/>
              <a:cs typeface="Arial" panose="020B0604020202020204" pitchFamily="34" charset="0"/>
            </a:endParaRPr>
          </a:p>
          <a:p>
            <a:pPr algn="just">
              <a:buFontTx/>
              <a:buChar char="-"/>
            </a:pPr>
            <a:r>
              <a:rPr lang="fr-FR" sz="1200" b="1" dirty="0" smtClean="0">
                <a:solidFill>
                  <a:srgbClr val="002060"/>
                </a:solidFill>
                <a:latin typeface="Arial" panose="020B0604020202020204" pitchFamily="34" charset="0"/>
                <a:cs typeface="Arial" panose="020B0604020202020204" pitchFamily="34" charset="0"/>
              </a:rPr>
              <a:t>Un luxmètre</a:t>
            </a:r>
          </a:p>
          <a:p>
            <a:pPr algn="just">
              <a:buFontTx/>
              <a:buChar char="-"/>
            </a:pPr>
            <a:endParaRPr lang="fr-FR" sz="1200" b="1" dirty="0" smtClean="0">
              <a:solidFill>
                <a:srgbClr val="002060"/>
              </a:solidFill>
              <a:latin typeface="Arial" panose="020B0604020202020204" pitchFamily="34" charset="0"/>
              <a:cs typeface="Arial" panose="020B0604020202020204" pitchFamily="34" charset="0"/>
            </a:endParaRPr>
          </a:p>
          <a:p>
            <a:pPr algn="just">
              <a:buFontTx/>
              <a:buChar char="-"/>
            </a:pPr>
            <a:r>
              <a:rPr lang="fr-FR" sz="1200" b="1" dirty="0" smtClean="0">
                <a:solidFill>
                  <a:srgbClr val="002060"/>
                </a:solidFill>
                <a:latin typeface="Arial" panose="020B0604020202020204" pitchFamily="34" charset="0"/>
                <a:cs typeface="Arial" panose="020B0604020202020204" pitchFamily="34" charset="0"/>
              </a:rPr>
              <a:t>Appareil photos ou tel portable (pour réaliser  des flashs)</a:t>
            </a:r>
          </a:p>
          <a:p>
            <a:pPr algn="just">
              <a:buFontTx/>
              <a:buChar char="-"/>
            </a:pPr>
            <a:endParaRPr lang="fr-FR" sz="1200" b="1" dirty="0" smtClean="0">
              <a:solidFill>
                <a:srgbClr val="002060"/>
              </a:solidFill>
              <a:latin typeface="Arial" panose="020B0604020202020204" pitchFamily="34" charset="0"/>
              <a:cs typeface="Arial" panose="020B0604020202020204" pitchFamily="34" charset="0"/>
            </a:endParaRPr>
          </a:p>
          <a:p>
            <a:pPr algn="just">
              <a:buFontTx/>
              <a:buChar char="-"/>
            </a:pPr>
            <a:r>
              <a:rPr lang="fr-FR" sz="1200" b="1" dirty="0" smtClean="0">
                <a:solidFill>
                  <a:srgbClr val="002060"/>
                </a:solidFill>
                <a:latin typeface="Arial" panose="020B0604020202020204" pitchFamily="34" charset="0"/>
                <a:cs typeface="Arial" panose="020B0604020202020204" pitchFamily="34" charset="0"/>
              </a:rPr>
              <a:t> un ou deux multimètres</a:t>
            </a:r>
          </a:p>
          <a:p>
            <a:pPr algn="just">
              <a:buFontTx/>
              <a:buChar char="-"/>
            </a:pPr>
            <a:endParaRPr lang="fr-FR" sz="1200" b="1" dirty="0" smtClean="0">
              <a:solidFill>
                <a:srgbClr val="002060"/>
              </a:solidFill>
              <a:latin typeface="Arial" panose="020B0604020202020204" pitchFamily="34" charset="0"/>
              <a:cs typeface="Arial" panose="020B0604020202020204" pitchFamily="34" charset="0"/>
            </a:endParaRPr>
          </a:p>
          <a:p>
            <a:pPr algn="just">
              <a:buFontTx/>
              <a:buChar char="-"/>
            </a:pPr>
            <a:r>
              <a:rPr lang="fr-FR" sz="1200" b="1" dirty="0" smtClean="0">
                <a:solidFill>
                  <a:srgbClr val="002060"/>
                </a:solidFill>
                <a:latin typeface="Arial" panose="020B0604020202020204" pitchFamily="34" charset="0"/>
                <a:cs typeface="Arial" panose="020B0604020202020204" pitchFamily="34" charset="0"/>
              </a:rPr>
              <a:t>Un buzzer</a:t>
            </a:r>
          </a:p>
          <a:p>
            <a:pPr algn="just">
              <a:buFontTx/>
              <a:buChar char="-"/>
            </a:pPr>
            <a:endParaRPr lang="fr-FR" sz="1200" b="1" dirty="0" smtClean="0">
              <a:solidFill>
                <a:srgbClr val="002060"/>
              </a:solidFill>
              <a:latin typeface="Arial" panose="020B0604020202020204" pitchFamily="34" charset="0"/>
              <a:cs typeface="Arial" panose="020B0604020202020204" pitchFamily="34" charset="0"/>
            </a:endParaRPr>
          </a:p>
          <a:p>
            <a:pPr algn="just">
              <a:buFontTx/>
              <a:buChar char="-"/>
            </a:pPr>
            <a:r>
              <a:rPr lang="fr-FR" sz="1200" b="1" dirty="0" smtClean="0">
                <a:solidFill>
                  <a:srgbClr val="002060"/>
                </a:solidFill>
                <a:latin typeface="Arial" panose="020B0604020202020204" pitchFamily="34" charset="0"/>
                <a:cs typeface="Arial" panose="020B0604020202020204" pitchFamily="34" charset="0"/>
              </a:rPr>
              <a:t>Des fils de connexion</a:t>
            </a:r>
          </a:p>
          <a:p>
            <a:pPr algn="just">
              <a:buFontTx/>
              <a:buChar char="-"/>
            </a:pPr>
            <a:endParaRPr lang="fr-FR" sz="1200" b="1" dirty="0" smtClean="0">
              <a:solidFill>
                <a:srgbClr val="002060"/>
              </a:solidFill>
              <a:latin typeface="Arial" panose="020B0604020202020204" pitchFamily="34" charset="0"/>
              <a:cs typeface="Arial" panose="020B0604020202020204" pitchFamily="34" charset="0"/>
            </a:endParaRPr>
          </a:p>
          <a:p>
            <a:pPr algn="just">
              <a:buFontTx/>
              <a:buChar char="-"/>
            </a:pPr>
            <a:r>
              <a:rPr lang="fr-FR" sz="1200" b="1" dirty="0" smtClean="0">
                <a:solidFill>
                  <a:srgbClr val="002060"/>
                </a:solidFill>
                <a:latin typeface="Arial" panose="020B0604020202020204" pitchFamily="34" charset="0"/>
                <a:cs typeface="Arial" panose="020B0604020202020204" pitchFamily="34" charset="0"/>
              </a:rPr>
              <a:t>Une plaquette « région » AOP 741 (ou un AOP sur son support) </a:t>
            </a:r>
          </a:p>
          <a:p>
            <a:pPr algn="just">
              <a:buFontTx/>
              <a:buChar char="-"/>
            </a:pPr>
            <a:endParaRPr lang="fr-FR" sz="1200" b="1" dirty="0" smtClean="0">
              <a:solidFill>
                <a:srgbClr val="002060"/>
              </a:solidFill>
              <a:latin typeface="Arial" panose="020B0604020202020204" pitchFamily="34" charset="0"/>
              <a:cs typeface="Arial" panose="020B0604020202020204" pitchFamily="34" charset="0"/>
            </a:endParaRPr>
          </a:p>
          <a:p>
            <a:pPr algn="just">
              <a:buFontTx/>
              <a:buChar char="-"/>
            </a:pPr>
            <a:r>
              <a:rPr lang="fr-FR" sz="1200" b="1" dirty="0" smtClean="0">
                <a:solidFill>
                  <a:srgbClr val="002060"/>
                </a:solidFill>
                <a:latin typeface="Arial" panose="020B0604020202020204" pitchFamily="34" charset="0"/>
                <a:cs typeface="Arial" panose="020B0604020202020204" pitchFamily="34" charset="0"/>
              </a:rPr>
              <a:t>Une plaquette « région » de montage électrique</a:t>
            </a:r>
          </a:p>
          <a:p>
            <a:pPr algn="just">
              <a:buFontTx/>
              <a:buChar char="-"/>
            </a:pPr>
            <a:endParaRPr lang="fr-FR" sz="1200" b="1" dirty="0" smtClean="0">
              <a:solidFill>
                <a:srgbClr val="002060"/>
              </a:solidFill>
              <a:latin typeface="Arial" panose="020B0604020202020204" pitchFamily="34" charset="0"/>
              <a:cs typeface="Arial" panose="020B0604020202020204" pitchFamily="34" charset="0"/>
            </a:endParaRPr>
          </a:p>
          <a:p>
            <a:pPr algn="just">
              <a:buFontTx/>
              <a:buChar char="-"/>
            </a:pPr>
            <a:r>
              <a:rPr lang="fr-FR" sz="1200" b="1" dirty="0" smtClean="0">
                <a:solidFill>
                  <a:srgbClr val="002060"/>
                </a:solidFill>
                <a:latin typeface="Arial" panose="020B0604020202020204" pitchFamily="34" charset="0"/>
                <a:cs typeface="Arial" panose="020B0604020202020204" pitchFamily="34" charset="0"/>
              </a:rPr>
              <a:t>Une LDR sur support</a:t>
            </a:r>
          </a:p>
          <a:p>
            <a:pPr algn="just">
              <a:buFontTx/>
              <a:buChar char="-"/>
            </a:pPr>
            <a:endParaRPr lang="fr-FR" sz="1200" b="1" dirty="0" smtClean="0">
              <a:solidFill>
                <a:srgbClr val="002060"/>
              </a:solidFill>
              <a:latin typeface="Arial" panose="020B0604020202020204" pitchFamily="34" charset="0"/>
              <a:cs typeface="Arial" panose="020B0604020202020204" pitchFamily="34" charset="0"/>
            </a:endParaRPr>
          </a:p>
          <a:p>
            <a:pPr algn="just">
              <a:buFontTx/>
              <a:buChar char="-"/>
            </a:pPr>
            <a:r>
              <a:rPr lang="fr-FR" sz="1200" b="1" dirty="0" smtClean="0">
                <a:solidFill>
                  <a:srgbClr val="002060"/>
                </a:solidFill>
                <a:latin typeface="Arial" panose="020B0604020202020204" pitchFamily="34" charset="0"/>
                <a:cs typeface="Arial" panose="020B0604020202020204" pitchFamily="34" charset="0"/>
              </a:rPr>
              <a:t>Une diode électroluminescente</a:t>
            </a:r>
          </a:p>
          <a:p>
            <a:pPr algn="just">
              <a:buFontTx/>
              <a:buChar char="-"/>
            </a:pPr>
            <a:endParaRPr lang="fr-FR" sz="1200" b="1" dirty="0" smtClean="0">
              <a:solidFill>
                <a:srgbClr val="002060"/>
              </a:solidFill>
              <a:latin typeface="Arial" panose="020B0604020202020204" pitchFamily="34" charset="0"/>
              <a:cs typeface="Arial" panose="020B0604020202020204" pitchFamily="34" charset="0"/>
            </a:endParaRPr>
          </a:p>
          <a:p>
            <a:pPr algn="just">
              <a:buFontTx/>
              <a:buChar char="-"/>
            </a:pPr>
            <a:r>
              <a:rPr lang="fr-FR" sz="1200" b="1" dirty="0" smtClean="0">
                <a:solidFill>
                  <a:srgbClr val="002060"/>
                </a:solidFill>
                <a:latin typeface="Arial" panose="020B0604020202020204" pitchFamily="34" charset="0"/>
                <a:cs typeface="Arial" panose="020B0604020202020204" pitchFamily="34" charset="0"/>
              </a:rPr>
              <a:t>Une résistance de 680 ohms sur support</a:t>
            </a:r>
          </a:p>
          <a:p>
            <a:pPr algn="just">
              <a:buFontTx/>
              <a:buChar char="-"/>
            </a:pPr>
            <a:endParaRPr lang="fr-FR" sz="1200" b="1" dirty="0" smtClean="0">
              <a:solidFill>
                <a:srgbClr val="002060"/>
              </a:solidFill>
              <a:latin typeface="Arial" panose="020B0604020202020204" pitchFamily="34" charset="0"/>
              <a:cs typeface="Arial" panose="020B0604020202020204" pitchFamily="34" charset="0"/>
            </a:endParaRPr>
          </a:p>
          <a:p>
            <a:pPr algn="just">
              <a:buFontTx/>
              <a:buChar char="-"/>
            </a:pPr>
            <a:r>
              <a:rPr lang="fr-FR" sz="1200" b="1" dirty="0" smtClean="0">
                <a:solidFill>
                  <a:srgbClr val="002060"/>
                </a:solidFill>
                <a:latin typeface="Arial" panose="020B0604020202020204" pitchFamily="34" charset="0"/>
                <a:cs typeface="Arial" panose="020B0604020202020204" pitchFamily="34" charset="0"/>
              </a:rPr>
              <a:t>Une diode  laser 650 nm sur support</a:t>
            </a:r>
          </a:p>
          <a:p>
            <a:pPr algn="just">
              <a:buFontTx/>
              <a:buChar char="-"/>
            </a:pPr>
            <a:endParaRPr lang="fr-FR" sz="1200" b="1" dirty="0" smtClean="0">
              <a:solidFill>
                <a:srgbClr val="002060"/>
              </a:solidFill>
              <a:latin typeface="Arial" panose="020B0604020202020204" pitchFamily="34" charset="0"/>
              <a:cs typeface="Arial" panose="020B0604020202020204" pitchFamily="34" charset="0"/>
            </a:endParaRPr>
          </a:p>
          <a:p>
            <a:pPr algn="just">
              <a:buFontTx/>
              <a:buChar char="-"/>
            </a:pPr>
            <a:r>
              <a:rPr lang="fr-FR" sz="1200" b="1" dirty="0" smtClean="0">
                <a:solidFill>
                  <a:srgbClr val="002060"/>
                </a:solidFill>
                <a:latin typeface="Arial" panose="020B0604020202020204" pitchFamily="34" charset="0"/>
                <a:cs typeface="Arial" panose="020B0604020202020204" pitchFamily="34" charset="0"/>
              </a:rPr>
              <a:t>Une lampe halogène avec variateur sur </a:t>
            </a:r>
            <a:r>
              <a:rPr lang="fr-FR" sz="1200" b="1" dirty="0" smtClean="0">
                <a:solidFill>
                  <a:srgbClr val="002060"/>
                </a:solidFill>
                <a:latin typeface="Arial" panose="020B0604020202020204" pitchFamily="34" charset="0"/>
                <a:cs typeface="Arial" panose="020B0604020202020204" pitchFamily="34" charset="0"/>
              </a:rPr>
              <a:t>support</a:t>
            </a:r>
            <a:endParaRPr lang="fr-FR" sz="1200" dirty="0">
              <a:solidFill>
                <a:srgbClr val="002060"/>
              </a:solidFill>
              <a:latin typeface="Arial" panose="020B0604020202020204" pitchFamily="34" charset="0"/>
              <a:cs typeface="Arial" panose="020B0604020202020204" pitchFamily="34" charset="0"/>
            </a:endParaRPr>
          </a:p>
        </p:txBody>
      </p:sp>
      <p:pic>
        <p:nvPicPr>
          <p:cNvPr id="13" name="Image 12" descr="IMG_2145 - Copie.JPG"/>
          <p:cNvPicPr>
            <a:picLocks noChangeAspect="1"/>
          </p:cNvPicPr>
          <p:nvPr/>
        </p:nvPicPr>
        <p:blipFill>
          <a:blip r:embed="rId2" cstate="print"/>
          <a:stretch>
            <a:fillRect/>
          </a:stretch>
        </p:blipFill>
        <p:spPr>
          <a:xfrm>
            <a:off x="5929322" y="1714488"/>
            <a:ext cx="2926402" cy="3357586"/>
          </a:xfrm>
          <a:prstGeom prst="rect">
            <a:avLst/>
          </a:prstGeom>
        </p:spPr>
      </p:pic>
      <p:pic>
        <p:nvPicPr>
          <p:cNvPr id="14" name="Image 13" descr="IMG_2176.JPG"/>
          <p:cNvPicPr>
            <a:picLocks noChangeAspect="1"/>
          </p:cNvPicPr>
          <p:nvPr/>
        </p:nvPicPr>
        <p:blipFill>
          <a:blip r:embed="rId3" cstate="print"/>
          <a:stretch>
            <a:fillRect/>
          </a:stretch>
        </p:blipFill>
        <p:spPr>
          <a:xfrm>
            <a:off x="3714744" y="1714488"/>
            <a:ext cx="2101314" cy="3357586"/>
          </a:xfrm>
          <a:prstGeom prst="rect">
            <a:avLst/>
          </a:prstGeom>
        </p:spPr>
      </p:pic>
    </p:spTree>
    <p:extLst>
      <p:ext uri="{BB962C8B-B14F-4D97-AF65-F5344CB8AC3E}">
        <p14:creationId xmlns="" xmlns:p14="http://schemas.microsoft.com/office/powerpoint/2010/main" val="20782144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smtClean="0"/>
              <a:t>STAGE SPH_07_A</a:t>
            </a:r>
            <a:endParaRPr lang="fr-FR"/>
          </a:p>
        </p:txBody>
      </p:sp>
      <p:sp>
        <p:nvSpPr>
          <p:cNvPr id="4" name="Rectangle 3"/>
          <p:cNvSpPr/>
          <p:nvPr/>
        </p:nvSpPr>
        <p:spPr>
          <a:xfrm>
            <a:off x="928662" y="0"/>
            <a:ext cx="7416824" cy="584775"/>
          </a:xfrm>
          <a:prstGeom prst="rect">
            <a:avLst/>
          </a:prstGeom>
        </p:spPr>
        <p:txBody>
          <a:bodyPr wrap="square">
            <a:spAutoFit/>
          </a:bodyPr>
          <a:lstStyle/>
          <a:p>
            <a:pPr algn="ctr"/>
            <a:r>
              <a:rPr lang="fr-FR" sz="3200" b="1" u="dbl" dirty="0" smtClean="0">
                <a:solidFill>
                  <a:srgbClr val="002060"/>
                </a:solidFill>
                <a:latin typeface="Arial" panose="020B0604020202020204" pitchFamily="34" charset="0"/>
                <a:cs typeface="Arial" panose="020B0604020202020204" pitchFamily="34" charset="0"/>
              </a:rPr>
              <a:t>PREREQUIS</a:t>
            </a:r>
            <a:endParaRPr lang="fr-FR" sz="3200" b="1" dirty="0" smtClean="0">
              <a:solidFill>
                <a:srgbClr val="002060"/>
              </a:solidFill>
              <a:latin typeface="Arial" panose="020B0604020202020204" pitchFamily="34" charset="0"/>
              <a:cs typeface="Arial" panose="020B0604020202020204" pitchFamily="34" charset="0"/>
            </a:endParaRPr>
          </a:p>
        </p:txBody>
      </p:sp>
      <p:sp>
        <p:nvSpPr>
          <p:cNvPr id="5" name="ZoneTexte 4"/>
          <p:cNvSpPr txBox="1"/>
          <p:nvPr/>
        </p:nvSpPr>
        <p:spPr>
          <a:xfrm>
            <a:off x="714348" y="500042"/>
            <a:ext cx="7858180" cy="6124754"/>
          </a:xfrm>
          <a:prstGeom prst="rect">
            <a:avLst/>
          </a:prstGeom>
          <a:noFill/>
        </p:spPr>
        <p:txBody>
          <a:bodyPr wrap="square" rtlCol="0">
            <a:spAutoFit/>
          </a:bodyPr>
          <a:lstStyle/>
          <a:p>
            <a:pPr algn="just"/>
            <a:r>
              <a:rPr lang="fr-FR" sz="1700" b="1" i="1" dirty="0" smtClean="0"/>
              <a:t>Les élèves ont pu déjà être familiarisés plusieurs fois avec les mesures électriques tensions, intensité du courant et résistances grâce aux TP suivants :</a:t>
            </a:r>
            <a:endParaRPr lang="fr-FR" sz="1700" b="1" dirty="0" smtClean="0"/>
          </a:p>
          <a:p>
            <a:pPr algn="just"/>
            <a:r>
              <a:rPr lang="fr-FR" sz="1700" b="1" i="1" dirty="0" smtClean="0"/>
              <a:t> </a:t>
            </a:r>
            <a:endParaRPr lang="fr-FR" sz="1700" b="1" dirty="0" smtClean="0"/>
          </a:p>
          <a:p>
            <a:pPr algn="just"/>
            <a:r>
              <a:rPr lang="fr-FR" sz="1700" b="1" i="1" dirty="0" smtClean="0"/>
              <a:t>---&gt; TP thermistance (mesures au ohmmètre)</a:t>
            </a:r>
          </a:p>
          <a:p>
            <a:pPr algn="just"/>
            <a:endParaRPr lang="fr-FR" sz="1700" b="1" dirty="0" smtClean="0"/>
          </a:p>
          <a:p>
            <a:pPr algn="just"/>
            <a:r>
              <a:rPr lang="fr-FR" sz="1700" b="1" i="1" dirty="0" smtClean="0"/>
              <a:t>---&gt; TP électrolyse et pile à combustible.(mesure de I, U) </a:t>
            </a:r>
          </a:p>
          <a:p>
            <a:pPr algn="just"/>
            <a:endParaRPr lang="fr-FR" sz="1700" b="1" dirty="0" smtClean="0"/>
          </a:p>
          <a:p>
            <a:pPr algn="just"/>
            <a:r>
              <a:rPr lang="fr-FR" sz="1700" b="1" i="1" dirty="0" smtClean="0"/>
              <a:t>Le TP thermistance leur a aussi permis d'appréhender la courbe d'étalonnage R=f(T) et son application (conception d'un thermomètre) et la notion de capteur. Notions transposables dans ce TP.</a:t>
            </a:r>
          </a:p>
          <a:p>
            <a:pPr algn="just"/>
            <a:endParaRPr lang="fr-FR" sz="1700" b="1" i="1" dirty="0" smtClean="0"/>
          </a:p>
          <a:p>
            <a:pPr algn="just"/>
            <a:r>
              <a:rPr lang="fr-FR" sz="1700" b="1" i="1" dirty="0" smtClean="0"/>
              <a:t>Les TP « Etude d'une cellule photovoltaïque » et « Fonctionnement d'une pile » à combustible(chargée par une cellule photovoltaïque) ont pu éventuellement leur permettre aussi de découvrir  le luxmètre et la notion d'éclairement. </a:t>
            </a:r>
            <a:endParaRPr lang="fr-FR" sz="1700" b="1" dirty="0" smtClean="0"/>
          </a:p>
          <a:p>
            <a:pPr algn="just"/>
            <a:r>
              <a:rPr lang="fr-FR" sz="1700" b="1" i="1" dirty="0" smtClean="0"/>
              <a:t> </a:t>
            </a:r>
            <a:endParaRPr lang="fr-FR" sz="1700" b="1" dirty="0" smtClean="0"/>
          </a:p>
          <a:p>
            <a:pPr algn="just"/>
            <a:r>
              <a:rPr lang="fr-FR" sz="1700" b="1" i="1" dirty="0" smtClean="0"/>
              <a:t>Des activités documentaires et de résolution de problèmes scientifiques sur les semi-conducteurs (thermistance, diode) et les cellules photovoltaïques ont pu consolider la représentation qu'ils ont de ces différentes grandeurs physiques. </a:t>
            </a:r>
          </a:p>
          <a:p>
            <a:pPr algn="just"/>
            <a:endParaRPr lang="fr-FR" sz="1700" b="1" dirty="0" smtClean="0"/>
          </a:p>
          <a:p>
            <a:pPr algn="just"/>
            <a:r>
              <a:rPr lang="fr-FR" sz="1700" b="1" i="1" dirty="0" smtClean="0"/>
              <a:t>Ainsi, il est fortement conseillé de mettre en place cette séance de résolution expérimentale plutôt en fin d'année afin que la démarche soit plus aisée à imaginer et que la mise en pratique ne soit pas handicapée par la non maîtrise du multimètre et des montages électriques</a:t>
            </a:r>
            <a:r>
              <a:rPr lang="fr-FR" b="1" i="1" dirty="0" smtClean="0"/>
              <a:t>. </a:t>
            </a:r>
          </a:p>
        </p:txBody>
      </p:sp>
    </p:spTree>
    <p:extLst>
      <p:ext uri="{BB962C8B-B14F-4D97-AF65-F5344CB8AC3E}">
        <p14:creationId xmlns="" xmlns:p14="http://schemas.microsoft.com/office/powerpoint/2010/main" val="31222613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dirty="0" smtClean="0"/>
              <a:t>STAGE SPH_07_A</a:t>
            </a:r>
            <a:endParaRPr lang="fr-FR" dirty="0"/>
          </a:p>
        </p:txBody>
      </p:sp>
      <p:sp>
        <p:nvSpPr>
          <p:cNvPr id="11" name="Rectangle 10"/>
          <p:cNvSpPr/>
          <p:nvPr/>
        </p:nvSpPr>
        <p:spPr>
          <a:xfrm>
            <a:off x="1043608" y="332656"/>
            <a:ext cx="7416824" cy="584775"/>
          </a:xfrm>
          <a:prstGeom prst="rect">
            <a:avLst/>
          </a:prstGeom>
        </p:spPr>
        <p:txBody>
          <a:bodyPr wrap="square">
            <a:spAutoFit/>
          </a:bodyPr>
          <a:lstStyle/>
          <a:p>
            <a:pPr algn="ctr"/>
            <a:r>
              <a:rPr lang="fr-FR" sz="3200" b="1" u="dbl" dirty="0" smtClean="0">
                <a:solidFill>
                  <a:srgbClr val="002060"/>
                </a:solidFill>
                <a:latin typeface="Arial" panose="020B0604020202020204" pitchFamily="34" charset="0"/>
                <a:cs typeface="Arial" panose="020B0604020202020204" pitchFamily="34" charset="0"/>
              </a:rPr>
              <a:t>Questions préliminaires</a:t>
            </a:r>
            <a:endParaRPr lang="fr-FR" sz="3200" b="1" dirty="0" smtClean="0">
              <a:solidFill>
                <a:srgbClr val="002060"/>
              </a:solidFill>
              <a:latin typeface="Arial" panose="020B0604020202020204" pitchFamily="34" charset="0"/>
              <a:cs typeface="Arial" panose="020B0604020202020204" pitchFamily="34" charset="0"/>
            </a:endParaRPr>
          </a:p>
        </p:txBody>
      </p:sp>
      <p:sp>
        <p:nvSpPr>
          <p:cNvPr id="12" name="Rectangle 11"/>
          <p:cNvSpPr/>
          <p:nvPr/>
        </p:nvSpPr>
        <p:spPr>
          <a:xfrm>
            <a:off x="827584" y="1268760"/>
            <a:ext cx="7632848" cy="1200329"/>
          </a:xfrm>
          <a:prstGeom prst="rect">
            <a:avLst/>
          </a:prstGeom>
        </p:spPr>
        <p:txBody>
          <a:bodyPr wrap="square">
            <a:spAutoFit/>
          </a:bodyPr>
          <a:lstStyle/>
          <a:p>
            <a:pPr algn="just"/>
            <a:r>
              <a:rPr lang="fr-FR" b="1" dirty="0" smtClean="0">
                <a:solidFill>
                  <a:srgbClr val="002060"/>
                </a:solidFill>
              </a:rPr>
              <a:t>1</a:t>
            </a:r>
            <a:r>
              <a:rPr lang="fr-FR" b="1" dirty="0" smtClean="0"/>
              <a:t> -Proposer et mettre en œuvre, après accord du professeur, un protocole expérimental permettant d'obtenir la courbe d'étalonnage R=f(L) fournie dans les documents. On ne demande pas ici de retracer cette courbe.  </a:t>
            </a:r>
          </a:p>
          <a:p>
            <a:pPr lvl="0"/>
            <a:endParaRPr lang="fr-FR" dirty="0">
              <a:solidFill>
                <a:srgbClr val="002060"/>
              </a:solidFill>
            </a:endParaRPr>
          </a:p>
        </p:txBody>
      </p:sp>
      <p:sp>
        <p:nvSpPr>
          <p:cNvPr id="5" name="Rectangle 4"/>
          <p:cNvSpPr/>
          <p:nvPr/>
        </p:nvSpPr>
        <p:spPr>
          <a:xfrm>
            <a:off x="357158" y="2333685"/>
            <a:ext cx="8358246" cy="3970318"/>
          </a:xfrm>
          <a:prstGeom prst="rect">
            <a:avLst/>
          </a:prstGeom>
        </p:spPr>
        <p:txBody>
          <a:bodyPr wrap="square">
            <a:spAutoFit/>
          </a:bodyPr>
          <a:lstStyle/>
          <a:p>
            <a:pPr algn="just"/>
            <a:r>
              <a:rPr lang="fr-FR" dirty="0" smtClean="0"/>
              <a:t>L'objectif visé est de vérifier que l'élève saura mesurer une résistance avec un ohmmètre, faire varier la luminosité, placer correctement le luxmètre de façon à ce qu'il rende compte au mieux de l'éclairement reçu par la LED. </a:t>
            </a:r>
          </a:p>
          <a:p>
            <a:endParaRPr lang="fr-FR" dirty="0" smtClean="0"/>
          </a:p>
          <a:p>
            <a:pPr algn="just"/>
            <a:r>
              <a:rPr lang="fr-FR" dirty="0" smtClean="0"/>
              <a:t>L'élève pourra d'ailleurs apprécier l'influence de la position (distance, orientation,…) de la source de lumière par rapport à la LED sur l'éclairement qu'elle reçoit. </a:t>
            </a:r>
          </a:p>
          <a:p>
            <a:pPr algn="just"/>
            <a:r>
              <a:rPr lang="fr-FR" dirty="0" smtClean="0"/>
              <a:t>Il n'est pas demandé ici à l'élève de tracer et modéliser la courbe d'étalonnage R=f(E). D'autant plus que ce TP est précédé par un TP sur la thermistance qui a permis de vérifier ces compétences. </a:t>
            </a:r>
          </a:p>
          <a:p>
            <a:endParaRPr lang="fr-FR" dirty="0" smtClean="0"/>
          </a:p>
          <a:p>
            <a:pPr algn="just"/>
            <a:r>
              <a:rPr lang="fr-FR" u="sng" dirty="0" smtClean="0"/>
              <a:t>Montage expérimental:</a:t>
            </a:r>
          </a:p>
          <a:p>
            <a:pPr algn="just"/>
            <a:r>
              <a:rPr lang="fr-FR" dirty="0" smtClean="0"/>
              <a:t>Il suffit de relier la LDR à l’ohmmètre et placer celle-ci sous le spot halogène avec variateur. Le luxmètre est placé juste à coté de la LDR</a:t>
            </a:r>
          </a:p>
          <a:p>
            <a:endParaRPr lang="fr-FR" dirty="0" smtClean="0"/>
          </a:p>
        </p:txBody>
      </p:sp>
    </p:spTree>
    <p:extLst>
      <p:ext uri="{BB962C8B-B14F-4D97-AF65-F5344CB8AC3E}">
        <p14:creationId xmlns="" xmlns:p14="http://schemas.microsoft.com/office/powerpoint/2010/main" val="6208241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smtClean="0"/>
              <a:t>STAGE SPH_07_A</a:t>
            </a:r>
            <a:endParaRPr lang="fr-FR"/>
          </a:p>
        </p:txBody>
      </p:sp>
      <p:sp>
        <p:nvSpPr>
          <p:cNvPr id="12" name="Rectangle 11"/>
          <p:cNvSpPr/>
          <p:nvPr/>
        </p:nvSpPr>
        <p:spPr>
          <a:xfrm>
            <a:off x="1043608" y="332656"/>
            <a:ext cx="7416824" cy="584775"/>
          </a:xfrm>
          <a:prstGeom prst="rect">
            <a:avLst/>
          </a:prstGeom>
        </p:spPr>
        <p:txBody>
          <a:bodyPr wrap="square">
            <a:spAutoFit/>
          </a:bodyPr>
          <a:lstStyle/>
          <a:p>
            <a:pPr algn="ctr"/>
            <a:r>
              <a:rPr lang="fr-FR" sz="3200" b="1" u="dbl" dirty="0" smtClean="0">
                <a:solidFill>
                  <a:srgbClr val="002060"/>
                </a:solidFill>
                <a:latin typeface="Arial" panose="020B0604020202020204" pitchFamily="34" charset="0"/>
                <a:cs typeface="Arial" panose="020B0604020202020204" pitchFamily="34" charset="0"/>
              </a:rPr>
              <a:t>Questions préliminaires</a:t>
            </a:r>
            <a:endParaRPr lang="fr-FR" sz="3200" b="1" dirty="0" smtClean="0">
              <a:solidFill>
                <a:srgbClr val="002060"/>
              </a:solidFill>
              <a:latin typeface="Arial" panose="020B0604020202020204" pitchFamily="34" charset="0"/>
              <a:cs typeface="Arial" panose="020B0604020202020204" pitchFamily="34" charset="0"/>
            </a:endParaRPr>
          </a:p>
        </p:txBody>
      </p:sp>
      <p:sp>
        <p:nvSpPr>
          <p:cNvPr id="13" name="Rectangle 12"/>
          <p:cNvSpPr/>
          <p:nvPr/>
        </p:nvSpPr>
        <p:spPr>
          <a:xfrm>
            <a:off x="571472" y="1071546"/>
            <a:ext cx="8030696" cy="2308324"/>
          </a:xfrm>
          <a:prstGeom prst="rect">
            <a:avLst/>
          </a:prstGeom>
        </p:spPr>
        <p:txBody>
          <a:bodyPr wrap="square">
            <a:spAutoFit/>
          </a:bodyPr>
          <a:lstStyle/>
          <a:p>
            <a:pPr lvl="0" algn="just"/>
            <a:r>
              <a:rPr lang="fr-FR" u="sng" dirty="0" smtClean="0"/>
              <a:t>Résultats expérimentaux:</a:t>
            </a:r>
          </a:p>
          <a:p>
            <a:pPr lvl="0" algn="just"/>
            <a:endParaRPr lang="fr-FR" u="sng" dirty="0" smtClean="0">
              <a:solidFill>
                <a:srgbClr val="002060"/>
              </a:solidFill>
            </a:endParaRPr>
          </a:p>
          <a:p>
            <a:pPr lvl="0" algn="just"/>
            <a:r>
              <a:rPr lang="fr-FR" u="sng" dirty="0" smtClean="0">
                <a:solidFill>
                  <a:srgbClr val="002060"/>
                </a:solidFill>
              </a:rPr>
              <a:t>:</a:t>
            </a:r>
          </a:p>
          <a:p>
            <a:pPr lvl="0" algn="just"/>
            <a:endParaRPr lang="fr-FR" u="sng" dirty="0" smtClean="0">
              <a:solidFill>
                <a:srgbClr val="002060"/>
              </a:solidFill>
            </a:endParaRPr>
          </a:p>
          <a:p>
            <a:pPr lvl="0" algn="just"/>
            <a:endParaRPr lang="fr-FR" u="sng" dirty="0" smtClean="0">
              <a:solidFill>
                <a:srgbClr val="002060"/>
              </a:solidFill>
            </a:endParaRPr>
          </a:p>
          <a:p>
            <a:pPr lvl="0" algn="just"/>
            <a:endParaRPr lang="fr-FR" u="sng" dirty="0" smtClean="0">
              <a:solidFill>
                <a:srgbClr val="002060"/>
              </a:solidFill>
            </a:endParaRPr>
          </a:p>
          <a:p>
            <a:pPr lvl="0" algn="just"/>
            <a:endParaRPr lang="fr-FR" b="1" dirty="0" smtClean="0">
              <a:solidFill>
                <a:srgbClr val="002060"/>
              </a:solidFill>
            </a:endParaRPr>
          </a:p>
          <a:p>
            <a:pPr lvl="0" algn="just"/>
            <a:endParaRPr lang="fr-FR" b="1" dirty="0">
              <a:solidFill>
                <a:srgbClr val="002060"/>
              </a:solidFill>
            </a:endParaRPr>
          </a:p>
        </p:txBody>
      </p:sp>
      <p:pic>
        <p:nvPicPr>
          <p:cNvPr id="5" name="Image 4" descr="IMG_2151.JPG"/>
          <p:cNvPicPr>
            <a:picLocks noChangeAspect="1"/>
          </p:cNvPicPr>
          <p:nvPr/>
        </p:nvPicPr>
        <p:blipFill>
          <a:blip r:embed="rId3"/>
          <a:stretch>
            <a:fillRect/>
          </a:stretch>
        </p:blipFill>
        <p:spPr>
          <a:xfrm>
            <a:off x="4071934" y="2495594"/>
            <a:ext cx="2500330" cy="3832948"/>
          </a:xfrm>
          <a:prstGeom prst="rect">
            <a:avLst/>
          </a:prstGeom>
        </p:spPr>
      </p:pic>
      <p:pic>
        <p:nvPicPr>
          <p:cNvPr id="7" name="Image 6"/>
          <p:cNvPicPr/>
          <p:nvPr/>
        </p:nvPicPr>
        <p:blipFill>
          <a:blip r:embed="rId4" cstate="print"/>
          <a:srcRect/>
          <a:stretch>
            <a:fillRect/>
          </a:stretch>
        </p:blipFill>
        <p:spPr bwMode="auto">
          <a:xfrm>
            <a:off x="428596" y="1500174"/>
            <a:ext cx="8215370" cy="928694"/>
          </a:xfrm>
          <a:prstGeom prst="rect">
            <a:avLst/>
          </a:prstGeom>
          <a:noFill/>
          <a:ln w="9525">
            <a:noFill/>
            <a:miter lim="800000"/>
            <a:headEnd/>
            <a:tailEnd/>
          </a:ln>
        </p:spPr>
      </p:pic>
      <p:sp>
        <p:nvSpPr>
          <p:cNvPr id="8" name="Rectangle 7"/>
          <p:cNvSpPr/>
          <p:nvPr/>
        </p:nvSpPr>
        <p:spPr>
          <a:xfrm>
            <a:off x="285720" y="3571876"/>
            <a:ext cx="8030696" cy="1754326"/>
          </a:xfrm>
          <a:prstGeom prst="rect">
            <a:avLst/>
          </a:prstGeom>
        </p:spPr>
        <p:txBody>
          <a:bodyPr wrap="square">
            <a:spAutoFit/>
          </a:bodyPr>
          <a:lstStyle/>
          <a:p>
            <a:pPr lvl="0" algn="just"/>
            <a:r>
              <a:rPr lang="fr-FR" u="sng" dirty="0" smtClean="0"/>
              <a:t>Photo du montage expérimental:</a:t>
            </a:r>
          </a:p>
          <a:p>
            <a:pPr lvl="0" algn="just"/>
            <a:endParaRPr lang="fr-FR" u="sng" dirty="0" smtClean="0">
              <a:solidFill>
                <a:srgbClr val="002060"/>
              </a:solidFill>
            </a:endParaRPr>
          </a:p>
          <a:p>
            <a:pPr lvl="0" algn="just"/>
            <a:endParaRPr lang="fr-FR" u="sng" dirty="0" smtClean="0">
              <a:solidFill>
                <a:srgbClr val="002060"/>
              </a:solidFill>
            </a:endParaRPr>
          </a:p>
          <a:p>
            <a:pPr lvl="0" algn="just"/>
            <a:endParaRPr lang="fr-FR" u="sng" dirty="0" smtClean="0">
              <a:solidFill>
                <a:srgbClr val="002060"/>
              </a:solidFill>
            </a:endParaRPr>
          </a:p>
          <a:p>
            <a:pPr lvl="0" algn="just"/>
            <a:endParaRPr lang="fr-FR" b="1" dirty="0" smtClean="0">
              <a:solidFill>
                <a:srgbClr val="002060"/>
              </a:solidFill>
            </a:endParaRPr>
          </a:p>
          <a:p>
            <a:pPr lvl="0" algn="just"/>
            <a:endParaRPr lang="fr-FR" b="1" dirty="0">
              <a:solidFill>
                <a:srgbClr val="002060"/>
              </a:solidFill>
            </a:endParaRPr>
          </a:p>
        </p:txBody>
      </p:sp>
    </p:spTree>
    <p:extLst>
      <p:ext uri="{BB962C8B-B14F-4D97-AF65-F5344CB8AC3E}">
        <p14:creationId xmlns="" xmlns:p14="http://schemas.microsoft.com/office/powerpoint/2010/main" val="12022181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smtClean="0"/>
              <a:t>STAGE SPH_07_A</a:t>
            </a:r>
            <a:endParaRPr lang="fr-FR"/>
          </a:p>
        </p:txBody>
      </p:sp>
      <p:sp>
        <p:nvSpPr>
          <p:cNvPr id="4" name="Rectangle 3"/>
          <p:cNvSpPr/>
          <p:nvPr/>
        </p:nvSpPr>
        <p:spPr>
          <a:xfrm>
            <a:off x="1043608" y="332656"/>
            <a:ext cx="7416824" cy="584775"/>
          </a:xfrm>
          <a:prstGeom prst="rect">
            <a:avLst/>
          </a:prstGeom>
        </p:spPr>
        <p:txBody>
          <a:bodyPr wrap="square">
            <a:spAutoFit/>
          </a:bodyPr>
          <a:lstStyle/>
          <a:p>
            <a:pPr algn="ctr"/>
            <a:r>
              <a:rPr lang="fr-FR" sz="3200" b="1" u="dbl" dirty="0" smtClean="0">
                <a:solidFill>
                  <a:srgbClr val="002060"/>
                </a:solidFill>
                <a:latin typeface="Arial" panose="020B0604020202020204" pitchFamily="34" charset="0"/>
                <a:cs typeface="Arial" panose="020B0604020202020204" pitchFamily="34" charset="0"/>
              </a:rPr>
              <a:t>Questions préliminaires</a:t>
            </a:r>
            <a:endParaRPr lang="fr-FR" sz="3200" b="1" dirty="0" smtClean="0">
              <a:solidFill>
                <a:srgbClr val="002060"/>
              </a:solidFill>
              <a:latin typeface="Arial" panose="020B0604020202020204" pitchFamily="34" charset="0"/>
              <a:cs typeface="Arial" panose="020B0604020202020204" pitchFamily="34" charset="0"/>
            </a:endParaRPr>
          </a:p>
        </p:txBody>
      </p:sp>
      <p:graphicFrame>
        <p:nvGraphicFramePr>
          <p:cNvPr id="12" name="Graphique 11"/>
          <p:cNvGraphicFramePr>
            <a:graphicFrameLocks noGrp="1"/>
          </p:cNvGraphicFramePr>
          <p:nvPr/>
        </p:nvGraphicFramePr>
        <p:xfrm>
          <a:off x="1071538" y="1071546"/>
          <a:ext cx="7072362" cy="52149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 xmlns:p14="http://schemas.microsoft.com/office/powerpoint/2010/main" val="3543330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smtClean="0"/>
              <a:t>STAGE SPH_07_A</a:t>
            </a:r>
            <a:endParaRPr lang="fr-FR"/>
          </a:p>
        </p:txBody>
      </p:sp>
      <p:sp>
        <p:nvSpPr>
          <p:cNvPr id="4" name="Rectangle 3"/>
          <p:cNvSpPr/>
          <p:nvPr/>
        </p:nvSpPr>
        <p:spPr>
          <a:xfrm>
            <a:off x="1043608" y="332656"/>
            <a:ext cx="7416824" cy="584775"/>
          </a:xfrm>
          <a:prstGeom prst="rect">
            <a:avLst/>
          </a:prstGeom>
        </p:spPr>
        <p:txBody>
          <a:bodyPr wrap="square">
            <a:spAutoFit/>
          </a:bodyPr>
          <a:lstStyle/>
          <a:p>
            <a:pPr algn="ctr"/>
            <a:r>
              <a:rPr lang="fr-FR" sz="3200" b="1" u="dbl" dirty="0" smtClean="0">
                <a:solidFill>
                  <a:srgbClr val="002060"/>
                </a:solidFill>
                <a:latin typeface="Arial" panose="020B0604020202020204" pitchFamily="34" charset="0"/>
                <a:cs typeface="Arial" panose="020B0604020202020204" pitchFamily="34" charset="0"/>
              </a:rPr>
              <a:t>Questions préliminaires</a:t>
            </a:r>
            <a:endParaRPr lang="fr-FR" sz="3200" b="1" dirty="0" smtClean="0">
              <a:solidFill>
                <a:srgbClr val="002060"/>
              </a:solidFill>
              <a:latin typeface="Arial" panose="020B0604020202020204" pitchFamily="34" charset="0"/>
              <a:cs typeface="Arial" panose="020B0604020202020204" pitchFamily="34" charset="0"/>
            </a:endParaRPr>
          </a:p>
        </p:txBody>
      </p:sp>
      <p:sp>
        <p:nvSpPr>
          <p:cNvPr id="6" name="Rectangle 5"/>
          <p:cNvSpPr/>
          <p:nvPr/>
        </p:nvSpPr>
        <p:spPr>
          <a:xfrm>
            <a:off x="827584" y="1268760"/>
            <a:ext cx="7632848" cy="3970318"/>
          </a:xfrm>
          <a:prstGeom prst="rect">
            <a:avLst/>
          </a:prstGeom>
        </p:spPr>
        <p:txBody>
          <a:bodyPr wrap="square">
            <a:spAutoFit/>
          </a:bodyPr>
          <a:lstStyle/>
          <a:p>
            <a:pPr lvl="0" algn="just"/>
            <a:r>
              <a:rPr lang="fr-FR" u="sng" dirty="0" smtClean="0"/>
              <a:t>Commentaires pédagogiques</a:t>
            </a:r>
            <a:r>
              <a:rPr lang="fr-FR" dirty="0" smtClean="0">
                <a:solidFill>
                  <a:srgbClr val="002060"/>
                </a:solidFill>
              </a:rPr>
              <a:t>:</a:t>
            </a:r>
          </a:p>
          <a:p>
            <a:pPr lvl="0" algn="just"/>
            <a:endParaRPr lang="fr-FR" dirty="0" smtClean="0">
              <a:solidFill>
                <a:srgbClr val="002060"/>
              </a:solidFill>
            </a:endParaRPr>
          </a:p>
          <a:p>
            <a:pPr algn="just"/>
            <a:r>
              <a:rPr lang="fr-FR" dirty="0" smtClean="0"/>
              <a:t>Les élèves pourront aussi lors de cette activité apprécier la luminosité ambiante correspondant à un éclairement donné de la LDR ce qui les prépare déjà un peu à la suite des activités. </a:t>
            </a:r>
          </a:p>
          <a:p>
            <a:pPr algn="just"/>
            <a:endParaRPr lang="fr-FR" dirty="0" smtClean="0"/>
          </a:p>
          <a:p>
            <a:pPr algn="just"/>
            <a:r>
              <a:rPr lang="fr-FR" dirty="0" smtClean="0"/>
              <a:t>La courbe d'étalonnage fera peut-être aussi déjà émerger l'idée que la LDR est plus sensible aux petits éclairements. (variations de la résistance plus forte). La détection de variations d'éclairement dans une zone très éclairée s'avèrerait donc à priori plus délicate. </a:t>
            </a:r>
          </a:p>
          <a:p>
            <a:pPr algn="just"/>
            <a:endParaRPr lang="fr-FR" dirty="0" smtClean="0"/>
          </a:p>
          <a:p>
            <a:pPr algn="just"/>
            <a:r>
              <a:rPr lang="fr-FR" dirty="0" smtClean="0"/>
              <a:t>La courbe d'étalonnage est donnée dans le document élève sous forme numérique ou agrandie (pour exploitation dans la question préliminaire n°2)</a:t>
            </a:r>
            <a:endParaRPr lang="fr-FR" dirty="0" smtClean="0">
              <a:solidFill>
                <a:srgbClr val="002060"/>
              </a:solidFill>
            </a:endParaRPr>
          </a:p>
          <a:p>
            <a:pPr lvl="0" algn="just"/>
            <a:endParaRPr lang="fr-FR" dirty="0">
              <a:solidFill>
                <a:srgbClr val="002060"/>
              </a:solidFill>
            </a:endParaRPr>
          </a:p>
        </p:txBody>
      </p:sp>
    </p:spTree>
    <p:extLst>
      <p:ext uri="{BB962C8B-B14F-4D97-AF65-F5344CB8AC3E}">
        <p14:creationId xmlns="" xmlns:p14="http://schemas.microsoft.com/office/powerpoint/2010/main" val="25250153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smtClean="0"/>
              <a:t>STAGE SPH_07_A</a:t>
            </a:r>
            <a:endParaRPr lang="fr-FR"/>
          </a:p>
        </p:txBody>
      </p:sp>
      <p:sp>
        <p:nvSpPr>
          <p:cNvPr id="5" name="Rectangle 4"/>
          <p:cNvSpPr/>
          <p:nvPr/>
        </p:nvSpPr>
        <p:spPr>
          <a:xfrm>
            <a:off x="1043608" y="332656"/>
            <a:ext cx="7416824" cy="584775"/>
          </a:xfrm>
          <a:prstGeom prst="rect">
            <a:avLst/>
          </a:prstGeom>
        </p:spPr>
        <p:txBody>
          <a:bodyPr wrap="square">
            <a:spAutoFit/>
          </a:bodyPr>
          <a:lstStyle/>
          <a:p>
            <a:pPr algn="ctr"/>
            <a:r>
              <a:rPr lang="fr-FR" sz="3200" b="1" u="dbl" dirty="0" smtClean="0">
                <a:solidFill>
                  <a:srgbClr val="002060"/>
                </a:solidFill>
                <a:latin typeface="Arial" panose="020B0604020202020204" pitchFamily="34" charset="0"/>
                <a:cs typeface="Arial" panose="020B0604020202020204" pitchFamily="34" charset="0"/>
              </a:rPr>
              <a:t>Questions préliminaires</a:t>
            </a:r>
            <a:endParaRPr lang="fr-FR" sz="3200" b="1" dirty="0" smtClean="0">
              <a:solidFill>
                <a:srgbClr val="002060"/>
              </a:solidFill>
              <a:latin typeface="Arial" panose="020B0604020202020204" pitchFamily="34" charset="0"/>
              <a:cs typeface="Arial" panose="020B0604020202020204" pitchFamily="34" charset="0"/>
            </a:endParaRPr>
          </a:p>
        </p:txBody>
      </p:sp>
      <p:sp>
        <p:nvSpPr>
          <p:cNvPr id="8" name="Rectangle 7"/>
          <p:cNvSpPr/>
          <p:nvPr/>
        </p:nvSpPr>
        <p:spPr>
          <a:xfrm>
            <a:off x="500034" y="1071546"/>
            <a:ext cx="8030696" cy="1477328"/>
          </a:xfrm>
          <a:prstGeom prst="rect">
            <a:avLst/>
          </a:prstGeom>
        </p:spPr>
        <p:txBody>
          <a:bodyPr wrap="square">
            <a:spAutoFit/>
          </a:bodyPr>
          <a:lstStyle/>
          <a:p>
            <a:pPr lvl="0" algn="just"/>
            <a:r>
              <a:rPr lang="fr-FR" b="1" dirty="0" smtClean="0">
                <a:solidFill>
                  <a:srgbClr val="002060"/>
                </a:solidFill>
              </a:rPr>
              <a:t>2</a:t>
            </a:r>
            <a:r>
              <a:rPr lang="fr-FR" b="1" dirty="0" smtClean="0"/>
              <a:t> -On considère un éclairement de 400 lux passant à une valeur 800 lux, quelles seraient les valeurs de résistance de notre LDR pour ces deux éclairements ? En déduire les valeurs théoriques de la tension à ses bornes si on incorporait cette LDR dans un montage diviseur de tension où l'autre résistance vaudrait 680 Ω (et 100 Ω ou 4,7kΩ optionnellement pour apprécier le choix de R</a:t>
            </a:r>
            <a:r>
              <a:rPr lang="fr-FR" sz="1200" b="1" dirty="0" smtClean="0"/>
              <a:t>1</a:t>
            </a:r>
            <a:r>
              <a:rPr lang="fr-FR" b="1" dirty="0" smtClean="0"/>
              <a:t>). </a:t>
            </a:r>
            <a:endParaRPr lang="fr-FR" b="1" dirty="0">
              <a:solidFill>
                <a:srgbClr val="002060"/>
              </a:solidFill>
            </a:endParaRPr>
          </a:p>
        </p:txBody>
      </p:sp>
      <p:sp>
        <p:nvSpPr>
          <p:cNvPr id="10" name="Rectangle 9"/>
          <p:cNvSpPr/>
          <p:nvPr/>
        </p:nvSpPr>
        <p:spPr>
          <a:xfrm>
            <a:off x="571472" y="2500306"/>
            <a:ext cx="8030696" cy="4247317"/>
          </a:xfrm>
          <a:prstGeom prst="rect">
            <a:avLst/>
          </a:prstGeom>
        </p:spPr>
        <p:txBody>
          <a:bodyPr wrap="square">
            <a:spAutoFit/>
          </a:bodyPr>
          <a:lstStyle/>
          <a:p>
            <a:pPr algn="just"/>
            <a:r>
              <a:rPr lang="fr-FR" dirty="0" smtClean="0"/>
              <a:t>Cette activité a pour but de :</a:t>
            </a:r>
          </a:p>
          <a:p>
            <a:pPr algn="just"/>
            <a:r>
              <a:rPr lang="fr-FR" dirty="0" smtClean="0"/>
              <a:t>- Montrer indirectement aux élèves que la LDR peut donner une "réponse" à l'éclairement qui soit une tension électrique continue. Il suffit de l'intégrer à un montage diviseur de tension. </a:t>
            </a:r>
          </a:p>
          <a:p>
            <a:pPr algn="just"/>
            <a:r>
              <a:rPr lang="fr-FR" dirty="0" smtClean="0"/>
              <a:t>- Vérifier qu'ils savent utiliser une courbe d'étalonnage. </a:t>
            </a:r>
          </a:p>
          <a:p>
            <a:pPr algn="just"/>
            <a:r>
              <a:rPr lang="fr-FR" dirty="0" smtClean="0"/>
              <a:t>- Faire des prévisions théoriques sur les valeurs de tension aux bornes de la LDR. </a:t>
            </a:r>
          </a:p>
          <a:p>
            <a:pPr algn="just"/>
            <a:r>
              <a:rPr lang="fr-FR" dirty="0" smtClean="0"/>
              <a:t>- Confronter les valeurs théoriques aux valeurs expérimentales. </a:t>
            </a:r>
          </a:p>
          <a:p>
            <a:pPr algn="just"/>
            <a:r>
              <a:rPr lang="fr-FR" dirty="0" smtClean="0"/>
              <a:t>- S'assurer que les variations de tensions aux bornes de le LDR sont significatives et donner déjà l'idée de les exploiter pour la question « problème » en les comparant à une tension de référence.  </a:t>
            </a:r>
          </a:p>
          <a:p>
            <a:pPr algn="just"/>
            <a:r>
              <a:rPr lang="fr-FR" dirty="0" smtClean="0"/>
              <a:t>- Pourquoi pas réfléchir aussi sur le choix de R</a:t>
            </a:r>
            <a:r>
              <a:rPr lang="fr-FR" baseline="-25000" dirty="0" smtClean="0"/>
              <a:t>1</a:t>
            </a:r>
            <a:r>
              <a:rPr lang="fr-FR" dirty="0" smtClean="0"/>
              <a:t> qui permette le plus de variation pour U</a:t>
            </a:r>
            <a:r>
              <a:rPr lang="fr-FR" baseline="-25000" dirty="0" smtClean="0"/>
              <a:t>LDR</a:t>
            </a:r>
            <a:r>
              <a:rPr lang="fr-FR" dirty="0" smtClean="0"/>
              <a:t>. (l'idée que prendre 680 Ω est plus approprié que 100 Ω par exemple émerge plus facilement avec les calculs théoriques sur la formule fournie au document 3 ) </a:t>
            </a:r>
          </a:p>
          <a:p>
            <a:pPr algn="just"/>
            <a:endParaRPr lang="fr-FR" b="1" dirty="0">
              <a:solidFill>
                <a:srgbClr val="002060"/>
              </a:solidFill>
            </a:endParaRPr>
          </a:p>
        </p:txBody>
      </p:sp>
    </p:spTree>
    <p:extLst>
      <p:ext uri="{BB962C8B-B14F-4D97-AF65-F5344CB8AC3E}">
        <p14:creationId xmlns="" xmlns:p14="http://schemas.microsoft.com/office/powerpoint/2010/main" val="4102588124"/>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916</TotalTime>
  <Words>1584</Words>
  <Application>Microsoft Office PowerPoint</Application>
  <PresentationFormat>Affichage à l'écran (4:3)</PresentationFormat>
  <Paragraphs>380</Paragraphs>
  <Slides>26</Slides>
  <Notes>3</Notes>
  <HiddenSlides>0</HiddenSlides>
  <MMClips>4</MMClips>
  <ScaleCrop>false</ScaleCrop>
  <HeadingPairs>
    <vt:vector size="4" baseType="variant">
      <vt:variant>
        <vt:lpstr>Thème</vt:lpstr>
      </vt:variant>
      <vt:variant>
        <vt:i4>1</vt:i4>
      </vt:variant>
      <vt:variant>
        <vt:lpstr>Titres des diapositives</vt:lpstr>
      </vt:variant>
      <vt:variant>
        <vt:i4>26</vt:i4>
      </vt:variant>
    </vt:vector>
  </HeadingPairs>
  <TitlesOfParts>
    <vt:vector size="27"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PROBLEME</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Pascal P.</dc:creator>
  <cp:lastModifiedBy>stephane.durieux</cp:lastModifiedBy>
  <cp:revision>192</cp:revision>
  <dcterms:created xsi:type="dcterms:W3CDTF">2017-10-26T19:33:19Z</dcterms:created>
  <dcterms:modified xsi:type="dcterms:W3CDTF">2018-04-05T07:11:15Z</dcterms:modified>
</cp:coreProperties>
</file>